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1"/>
  </p:sldMasterIdLst>
  <p:notesMasterIdLst>
    <p:notesMasterId r:id="rId61"/>
  </p:notesMasterIdLst>
  <p:sldIdLst>
    <p:sldId id="256" r:id="rId2"/>
    <p:sldId id="315" r:id="rId3"/>
    <p:sldId id="257" r:id="rId4"/>
    <p:sldId id="258" r:id="rId5"/>
    <p:sldId id="259" r:id="rId6"/>
    <p:sldId id="31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ABDEB-EBD0-4C19-B1A0-CEDDA12AD54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47DC4-3967-41C3-B6D5-5D5B39399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7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47DC4-3967-41C3-B6D5-5D5B393995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15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47DC4-3967-41C3-B6D5-5D5B3939956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6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ctrTitle"/>
          </p:nvPr>
        </p:nvSpPr>
        <p:spPr>
          <a:xfrm>
            <a:off x="993775" y="1413475"/>
            <a:ext cx="9674225" cy="17107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6459"/>
              </a:lnSpc>
              <a:spcBef>
                <a:spcPts val="340"/>
              </a:spcBef>
            </a:pPr>
            <a:r>
              <a:rPr lang="en-US" spc="-75" dirty="0" smtClean="0">
                <a:latin typeface="Times New Roman" pitchFamily="18" charset="0"/>
                <a:cs typeface="Times New Roman" pitchFamily="18" charset="0"/>
              </a:rPr>
              <a:t>Issues of Good </a:t>
            </a:r>
            <a:r>
              <a:rPr lang="en-US" spc="-75" dirty="0" smtClean="0">
                <a:latin typeface="Times New Roman" pitchFamily="18" charset="0"/>
                <a:cs typeface="Times New Roman" pitchFamily="18" charset="0"/>
              </a:rPr>
              <a:t>Governance and Democracy in Pakistan</a:t>
            </a:r>
            <a:endParaRPr spc="-75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143000"/>
            <a:ext cx="10754995" cy="45372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0975" algn="just">
              <a:lnSpc>
                <a:spcPct val="150000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2299335" algn="l"/>
              </a:tabLst>
            </a:pP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governance,	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sz="2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8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rightly </a:t>
            </a:r>
            <a:r>
              <a:rPr sz="2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concerned </a:t>
            </a:r>
            <a:r>
              <a:rPr sz="28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3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government’s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responsiveness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8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needs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protection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sz="2800" spc="3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rights.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 algn="just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general, governance </a:t>
            </a:r>
            <a:r>
              <a:rPr sz="28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issues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pertain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develop  </a:t>
            </a:r>
            <a:r>
              <a:rPr sz="28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8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efficient,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effective, and accountable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management process </a:t>
            </a:r>
            <a:r>
              <a:rPr sz="2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8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28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open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 and </a:t>
            </a:r>
            <a:r>
              <a:rPr sz="28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strengthens </a:t>
            </a:r>
            <a:r>
              <a:rPr sz="2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rather </a:t>
            </a:r>
            <a:r>
              <a:rPr sz="28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weakens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democratic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 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government.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sz="2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USAID, </a:t>
            </a:r>
            <a:r>
              <a:rPr sz="28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Office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Democracy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sz="2800" spc="-19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lang="en-US" sz="28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387" y="1828800"/>
            <a:ext cx="10330815" cy="3045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0975" algn="just">
              <a:lnSpc>
                <a:spcPct val="150000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3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2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broad 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terms, </a:t>
            </a:r>
            <a:r>
              <a:rPr sz="32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</a:t>
            </a:r>
            <a:r>
              <a:rPr lang="en-US" sz="32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32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32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32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institutional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3200" spc="3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sz="32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interact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among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themselves 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sz="3200" spc="2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agencies/officials.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184150" algn="just">
              <a:lnSpc>
                <a:spcPct val="150000"/>
              </a:lnSpc>
              <a:spcBef>
                <a:spcPts val="575"/>
              </a:spcBef>
            </a:pPr>
            <a:r>
              <a:rPr lang="en-US" sz="32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     -</a:t>
            </a:r>
            <a:r>
              <a:rPr sz="32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sz="32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sian </a:t>
            </a:r>
            <a:r>
              <a:rPr sz="32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evelopment </a:t>
            </a:r>
            <a:r>
              <a:rPr sz="32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ank</a:t>
            </a:r>
            <a:r>
              <a:rPr sz="32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sz="3200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2005).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942272"/>
            <a:ext cx="10512425" cy="198131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5080" indent="-180975" algn="just">
              <a:lnSpc>
                <a:spcPct val="1004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3200" spc="-15" dirty="0">
                <a:solidFill>
                  <a:srgbClr val="292934"/>
                </a:solidFill>
                <a:latin typeface="Arial"/>
                <a:cs typeface="Arial"/>
              </a:rPr>
              <a:t>According </a:t>
            </a:r>
            <a:r>
              <a:rPr sz="3200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3200" spc="-15" dirty="0">
                <a:solidFill>
                  <a:srgbClr val="292934"/>
                </a:solidFill>
                <a:latin typeface="Arial"/>
                <a:cs typeface="Arial"/>
              </a:rPr>
              <a:t>SAARC </a:t>
            </a:r>
            <a:r>
              <a:rPr sz="3200" spc="-30" dirty="0">
                <a:solidFill>
                  <a:srgbClr val="292934"/>
                </a:solidFill>
                <a:latin typeface="Arial"/>
                <a:cs typeface="Arial"/>
              </a:rPr>
              <a:t>Report on Good </a:t>
            </a:r>
            <a:r>
              <a:rPr sz="3200" spc="-20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3200" spc="10" dirty="0">
                <a:solidFill>
                  <a:srgbClr val="292934"/>
                </a:solidFill>
                <a:latin typeface="Arial"/>
                <a:cs typeface="Arial"/>
              </a:rPr>
              <a:t>(2004), </a:t>
            </a:r>
            <a:r>
              <a:rPr sz="3200" dirty="0">
                <a:solidFill>
                  <a:srgbClr val="292934"/>
                </a:solidFill>
                <a:latin typeface="Arial"/>
                <a:cs typeface="Arial"/>
              </a:rPr>
              <a:t>‘ </a:t>
            </a:r>
            <a:r>
              <a:rPr sz="32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3200" spc="-25" dirty="0">
                <a:solidFill>
                  <a:srgbClr val="292934"/>
                </a:solidFill>
                <a:latin typeface="Arial"/>
                <a:cs typeface="Arial"/>
              </a:rPr>
              <a:t>concept </a:t>
            </a:r>
            <a:r>
              <a:rPr sz="3200" spc="-30" dirty="0">
                <a:solidFill>
                  <a:srgbClr val="292934"/>
                </a:solidFill>
                <a:latin typeface="Arial"/>
                <a:cs typeface="Arial"/>
              </a:rPr>
              <a:t>of  governance </a:t>
            </a:r>
            <a:r>
              <a:rPr sz="32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3200" spc="-15" dirty="0">
                <a:solidFill>
                  <a:srgbClr val="292934"/>
                </a:solidFill>
                <a:latin typeface="Arial"/>
                <a:cs typeface="Arial"/>
              </a:rPr>
              <a:t>concerned directly </a:t>
            </a:r>
            <a:r>
              <a:rPr sz="3200" spc="-5" dirty="0">
                <a:solidFill>
                  <a:srgbClr val="292934"/>
                </a:solidFill>
                <a:latin typeface="Arial"/>
                <a:cs typeface="Arial"/>
              </a:rPr>
              <a:t>with </a:t>
            </a:r>
            <a:r>
              <a:rPr sz="32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3200" spc="-30" dirty="0">
                <a:solidFill>
                  <a:srgbClr val="FFFF00"/>
                </a:solidFill>
                <a:latin typeface="Arial"/>
                <a:cs typeface="Arial"/>
              </a:rPr>
              <a:t>management </a:t>
            </a:r>
            <a:r>
              <a:rPr sz="3200" spc="-35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sz="3200" spc="-40" dirty="0">
                <a:solidFill>
                  <a:srgbClr val="FFFF00"/>
                </a:solidFill>
                <a:latin typeface="Arial"/>
                <a:cs typeface="Arial"/>
              </a:rPr>
              <a:t>development  </a:t>
            </a:r>
            <a:r>
              <a:rPr sz="3200" spc="-20" dirty="0">
                <a:solidFill>
                  <a:srgbClr val="FFFF00"/>
                </a:solidFill>
                <a:latin typeface="Arial"/>
                <a:cs typeface="Arial"/>
              </a:rPr>
              <a:t>process, </a:t>
            </a:r>
            <a:r>
              <a:rPr sz="3200" spc="-25" dirty="0">
                <a:solidFill>
                  <a:srgbClr val="292934"/>
                </a:solidFill>
                <a:latin typeface="Arial"/>
                <a:cs typeface="Arial"/>
              </a:rPr>
              <a:t>involving </a:t>
            </a:r>
            <a:r>
              <a:rPr sz="3200" spc="-35" dirty="0">
                <a:solidFill>
                  <a:srgbClr val="292934"/>
                </a:solidFill>
                <a:latin typeface="Arial"/>
                <a:cs typeface="Arial"/>
              </a:rPr>
              <a:t>both </a:t>
            </a:r>
            <a:r>
              <a:rPr sz="32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3200" spc="-20" dirty="0">
                <a:solidFill>
                  <a:srgbClr val="292934"/>
                </a:solidFill>
                <a:latin typeface="Arial"/>
                <a:cs typeface="Arial"/>
              </a:rPr>
              <a:t>public and </a:t>
            </a:r>
            <a:r>
              <a:rPr sz="3200" spc="-30" dirty="0">
                <a:solidFill>
                  <a:srgbClr val="292934"/>
                </a:solidFill>
                <a:latin typeface="Arial"/>
                <a:cs typeface="Arial"/>
              </a:rPr>
              <a:t>private</a:t>
            </a:r>
            <a:r>
              <a:rPr sz="3200" spc="2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92934"/>
                </a:solidFill>
                <a:latin typeface="Arial"/>
                <a:cs typeface="Arial"/>
              </a:rPr>
              <a:t>sector</a:t>
            </a:r>
            <a:r>
              <a:rPr sz="3200" spc="-5" dirty="0" smtClean="0">
                <a:solidFill>
                  <a:srgbClr val="292934"/>
                </a:solidFill>
                <a:latin typeface="Arial"/>
                <a:cs typeface="Arial"/>
              </a:rPr>
              <a:t>’.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295400"/>
            <a:ext cx="10434320" cy="452046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5080" indent="-180975" algn="just">
              <a:lnSpc>
                <a:spcPct val="1500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“Universal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protection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human rights;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non-discriminatory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laws;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efficient,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impartial 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rapid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judicial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processes;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transparent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agencies;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accountability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officials,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devolution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resources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local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levels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capital;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meaningful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participation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debating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policies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3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choices”.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817244" indent="-180975" algn="just">
              <a:lnSpc>
                <a:spcPct val="150000"/>
              </a:lnSpc>
              <a:spcBef>
                <a:spcPts val="56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Thinking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Governance: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draft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discussion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paper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prepared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the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commonwealth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foundation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 and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program,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(Miriam  </a:t>
            </a:r>
            <a:r>
              <a:rPr lang="en-US"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sz="2400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Wyman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942272"/>
            <a:ext cx="10422890" cy="280589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93675" marR="5080" indent="-180975" algn="just">
              <a:lnSpc>
                <a:spcPct val="150000"/>
              </a:lnSpc>
              <a:spcBef>
                <a:spcPts val="8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strategic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aspects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steering: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larger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direction and roles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&amp;  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b="1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b="1" spc="-5" dirty="0" smtClean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 algn="just">
              <a:lnSpc>
                <a:spcPct val="150000"/>
              </a:lnSpc>
              <a:spcBef>
                <a:spcPts val="8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lang="en-US" sz="2400" b="1" u="sng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u="sng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400" b="1" u="sng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overnance </a:t>
            </a:r>
            <a:r>
              <a:rPr sz="2400" b="1" u="sng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b="1" u="sng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b="1" u="sng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sz="2400" b="1" u="sng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about  </a:t>
            </a:r>
            <a:r>
              <a:rPr sz="2400" b="1" i="1" u="sng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sz="2400" b="1" i="1" u="sng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b="1" i="1" u="sng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go, </a:t>
            </a:r>
            <a:r>
              <a:rPr sz="2400" b="1" u="sng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sz="2400" b="1" u="sng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sz="2400" b="1" u="sng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2400" b="1" i="1" u="sng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sz="2400" b="1" i="1" u="sng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sz="2400" b="1" i="1" u="sng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400" b="1" i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			</a:t>
            </a:r>
            <a:r>
              <a:rPr sz="2400" b="1" i="1" u="sng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involved </a:t>
            </a:r>
            <a:r>
              <a:rPr sz="2400" b="1" i="1" u="sng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b="1" i="1" u="sng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deciding, </a:t>
            </a:r>
            <a:r>
              <a:rPr sz="2400" b="1" u="sng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b="1" i="1" u="sng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b="1" i="1" u="sng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what  </a:t>
            </a:r>
            <a:r>
              <a:rPr sz="2400" b="1" i="1" u="sng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en-US" sz="2400" b="1" i="1" u="sng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  <a:r>
              <a:rPr sz="2400" i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 smtClean="0">
              <a:solidFill>
                <a:srgbClr val="292934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50000"/>
              </a:lnSpc>
              <a:spcBef>
                <a:spcPts val="80"/>
              </a:spcBef>
              <a:buClr>
                <a:srgbClr val="92A199"/>
              </a:buClr>
              <a:buSzPct val="83333"/>
              <a:tabLst>
                <a:tab pos="193675" algn="l"/>
              </a:tabLst>
            </a:pPr>
            <a:r>
              <a:rPr lang="en-US" sz="2400" i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Graham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etal,</a:t>
            </a:r>
            <a:r>
              <a:rPr sz="2400" spc="1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2003)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676400"/>
            <a:ext cx="10746105" cy="324191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93675" marR="5080" indent="-180975" algn="just">
              <a:lnSpc>
                <a:spcPct val="150000"/>
              </a:lnSpc>
              <a:spcBef>
                <a:spcPts val="8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10326370" algn="l"/>
              </a:tabLst>
            </a:pPr>
            <a:r>
              <a:rPr sz="2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Establishment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policies,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continuous monitoring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8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proper 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implementation, 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members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governing  </a:t>
            </a:r>
            <a:r>
              <a:rPr sz="28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1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sz="2800" spc="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organization.	</a:t>
            </a:r>
            <a:r>
              <a:rPr sz="28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sz="2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sz="28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mechanisms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required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balance </a:t>
            </a:r>
            <a:r>
              <a:rPr sz="28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powers </a:t>
            </a:r>
            <a:r>
              <a:rPr sz="28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8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members  </a:t>
            </a:r>
            <a:r>
              <a:rPr sz="28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(with </a:t>
            </a:r>
            <a:r>
              <a:rPr sz="28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associated</a:t>
            </a:r>
            <a:r>
              <a:rPr sz="2800" spc="2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accountability).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685800"/>
            <a:ext cx="10512425" cy="6323526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355600" marR="287655" indent="-342900" algn="just">
              <a:lnSpc>
                <a:spcPct val="150000"/>
              </a:lnSpc>
              <a:spcBef>
                <a:spcPts val="610"/>
              </a:spcBef>
              <a:buClr>
                <a:srgbClr val="92A199"/>
              </a:buClr>
              <a:buSzPct val="85000"/>
              <a:buFont typeface="Wingdings" pitchFamily="2" charset="2"/>
              <a:buChar char="v"/>
              <a:tabLst>
                <a:tab pos="193675" algn="l"/>
              </a:tabLst>
            </a:pP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refers </a:t>
            </a:r>
            <a:r>
              <a:rPr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self-organising,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inter-organisational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networks characterised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interdependence,</a:t>
            </a:r>
            <a:r>
              <a:rPr spc="-2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spc="-18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exchange,</a:t>
            </a:r>
            <a:r>
              <a:rPr spc="-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</a:t>
            </a:r>
            <a:r>
              <a:rPr spc="-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pc="-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game,</a:t>
            </a:r>
            <a:r>
              <a:rPr spc="-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significant</a:t>
            </a:r>
            <a:r>
              <a:rPr spc="-1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autonomy</a:t>
            </a:r>
            <a:r>
              <a:rPr spc="-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state(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Rhodes,</a:t>
            </a:r>
            <a:r>
              <a:rPr spc="-3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1997a:15).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20"/>
              </a:spcBef>
              <a:buClr>
                <a:srgbClr val="92A199"/>
              </a:buClr>
              <a:buFont typeface="Wingdings" pitchFamily="2" charset="2"/>
              <a:buChar char="v"/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55600" marR="40005" indent="-342900" algn="just">
              <a:lnSpc>
                <a:spcPct val="150000"/>
              </a:lnSpc>
              <a:buClr>
                <a:srgbClr val="92A199"/>
              </a:buClr>
              <a:buSzPct val="85000"/>
              <a:buFont typeface="Wingdings" pitchFamily="2" charset="2"/>
              <a:buChar char="v"/>
              <a:tabLst>
                <a:tab pos="193675" algn="l"/>
              </a:tabLst>
            </a:pP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spc="-18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-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stewardship</a:t>
            </a:r>
            <a:r>
              <a:rPr spc="-1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formal</a:t>
            </a:r>
            <a:r>
              <a:rPr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informal</a:t>
            </a:r>
            <a:r>
              <a:rPr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spc="-1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 of</a:t>
            </a:r>
            <a:r>
              <a:rPr spc="-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-1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game.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Governance 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refers </a:t>
            </a:r>
            <a:r>
              <a:rPr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those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measures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setting the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 </a:t>
            </a:r>
            <a:r>
              <a:rPr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power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settling 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conflicts</a:t>
            </a:r>
            <a:r>
              <a:rPr spc="-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over</a:t>
            </a:r>
            <a:r>
              <a:rPr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spc="-1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</a:t>
            </a:r>
            <a:r>
              <a:rPr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(Hyden,</a:t>
            </a:r>
            <a:r>
              <a:rPr spc="-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1999:185).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5"/>
              </a:spcBef>
              <a:buClr>
                <a:srgbClr val="92A199"/>
              </a:buClr>
              <a:buFont typeface="Wingdings" pitchFamily="2" charset="2"/>
              <a:buChar char="v"/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50000"/>
              </a:lnSpc>
              <a:buClr>
                <a:srgbClr val="92A199"/>
              </a:buClr>
              <a:buSzPct val="85000"/>
              <a:buFont typeface="Wingdings" pitchFamily="2" charset="2"/>
              <a:buChar char="v"/>
              <a:tabLst>
                <a:tab pos="193675" algn="l"/>
              </a:tabLst>
            </a:pPr>
            <a:r>
              <a:rPr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</a:t>
            </a:r>
            <a:r>
              <a:rPr spc="-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pc="-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spc="-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does</a:t>
            </a:r>
            <a:r>
              <a:rPr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point</a:t>
            </a:r>
            <a:r>
              <a:rPr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spc="-18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actors</a:t>
            </a:r>
            <a:r>
              <a:rPr spc="-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spc="-2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-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relevant 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actors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authoritative allocation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values (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Easton,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1965),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some  </a:t>
            </a:r>
            <a:r>
              <a:rPr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extent</a:t>
            </a:r>
            <a:r>
              <a:rPr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focus</a:t>
            </a:r>
            <a:r>
              <a:rPr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-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role</a:t>
            </a:r>
            <a:r>
              <a:rPr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pc="-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networks</a:t>
            </a:r>
            <a:r>
              <a:rPr spc="-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pc="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-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pursuits</a:t>
            </a:r>
            <a:r>
              <a:rPr spc="-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goals;</a:t>
            </a:r>
            <a:r>
              <a:rPr spc="-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spc="-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networks</a:t>
            </a:r>
            <a:r>
              <a:rPr spc="-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could</a:t>
            </a:r>
            <a:r>
              <a:rPr spc="-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intergovernmental or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inter-organisational;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could be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transnational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could be  networks</a:t>
            </a:r>
            <a:r>
              <a:rPr spc="-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trust</a:t>
            </a:r>
            <a:r>
              <a:rPr spc="-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reciprocity</a:t>
            </a:r>
            <a:r>
              <a:rPr spc="-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crossing</a:t>
            </a:r>
            <a:r>
              <a:rPr spc="-2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pc="-1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state-society</a:t>
            </a:r>
            <a:r>
              <a:rPr spc="-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divide.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50"/>
              </a:spcBef>
              <a:buFont typeface="Wingdings" pitchFamily="2" charset="2"/>
              <a:buChar char="v"/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spc="5" dirty="0">
                <a:solidFill>
                  <a:srgbClr val="92A199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503169"/>
            <a:ext cx="10620375" cy="28732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05"/>
              </a:spcBef>
              <a:buClr>
                <a:srgbClr val="92A199"/>
              </a:buClr>
              <a:buSzPct val="83333"/>
              <a:buFont typeface="Arial" pitchFamily="34" charset="0"/>
              <a:buChar char="•"/>
              <a:tabLst>
                <a:tab pos="193675" algn="l"/>
              </a:tabLst>
            </a:pPr>
            <a:r>
              <a:rPr lang="en-US"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joint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responsibility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players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sector,</a:t>
            </a:r>
            <a:r>
              <a:rPr sz="2400" spc="9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corporate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sector,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civil society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sz="2400" spc="1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level’.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15875" indent="-180975" algn="just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lang="en-US"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involves,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especially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 </a:t>
            </a:r>
            <a:r>
              <a:rPr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involvement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civil society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400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responsibility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policy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implementation 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partners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being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accountable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 constituencies,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other and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society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whole.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503169"/>
            <a:ext cx="10588625" cy="2794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ct val="150000"/>
              </a:lnSpc>
              <a:spcBef>
                <a:spcPts val="105"/>
              </a:spcBef>
              <a:buClr>
                <a:srgbClr val="92A199"/>
              </a:buClr>
              <a:buSzPct val="83333"/>
              <a:buFont typeface="Arial" pitchFamily="34" charset="0"/>
              <a:buChar char="•"/>
              <a:tabLst>
                <a:tab pos="193675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can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traced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back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word ‘Kubernan’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sz="2400" spc="-1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lang="en-US"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sz="2400" spc="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steer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irst </a:t>
            </a:r>
            <a:r>
              <a:rPr lang="en-US"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used by Plato </a:t>
            </a:r>
            <a:r>
              <a:rPr lang="en-US"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metaphorically with </a:t>
            </a:r>
            <a:r>
              <a:rPr lang="en-US"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regard to  how to design a system of </a:t>
            </a:r>
            <a:r>
              <a:rPr lang="en-US"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17145" indent="-342900" algn="just">
              <a:lnSpc>
                <a:spcPct val="150000"/>
              </a:lnSpc>
              <a:spcBef>
                <a:spcPts val="560"/>
              </a:spcBef>
              <a:buClr>
                <a:srgbClr val="92A199"/>
              </a:buClr>
              <a:buSzPct val="83333"/>
              <a:buFont typeface="Arial" pitchFamily="34" charset="0"/>
              <a:buChar char="•"/>
              <a:tabLst>
                <a:tab pos="193675" algn="l"/>
                <a:tab pos="5893435" algn="l"/>
              </a:tabLst>
            </a:pP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Greek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term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gave 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rise to</a:t>
            </a:r>
            <a:r>
              <a:rPr sz="2400" spc="-1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medieval	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Latin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‘Gubernare’. </a:t>
            </a:r>
            <a:r>
              <a:rPr sz="240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same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connotation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piloting,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steering.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term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used 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synonymous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2400" spc="-43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en-US"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828800"/>
            <a:ext cx="10690860" cy="300723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93675" marR="232410" indent="-180975" algn="just">
              <a:lnSpc>
                <a:spcPct val="150000"/>
              </a:lnSpc>
              <a:spcBef>
                <a:spcPts val="5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3710940" algn="l"/>
              </a:tabLst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several contexts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corporate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governance,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sz="2400" spc="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governance,	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agree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central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component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sz="2400" spc="-1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this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group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2400" spc="-3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collective</a:t>
            </a:r>
            <a:r>
              <a:rPr sz="2400" spc="2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efforts.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ood governance p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06374"/>
            <a:ext cx="8839200" cy="5804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5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990600"/>
            <a:ext cx="10752455" cy="764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3632200" algn="l"/>
              </a:tabLst>
            </a:pP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Mid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Fourteenth</a:t>
            </a:r>
            <a:r>
              <a:rPr sz="2400" spc="11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Century:	An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Italian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artist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named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Lorenzetti painted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sz="2400" spc="8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famous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>
              <a:lnSpc>
                <a:spcPct val="100000"/>
              </a:lnSpc>
              <a:spcBef>
                <a:spcPts val="50"/>
              </a:spcBef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paintings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illustrated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blunt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contrast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bad</a:t>
            </a:r>
            <a:r>
              <a:rPr sz="2400" spc="-229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43600" y="2895600"/>
            <a:ext cx="4952999" cy="3009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5300" y="2895600"/>
            <a:ext cx="4686300" cy="3009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064385"/>
            <a:ext cx="10603865" cy="28584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72390" indent="-180975" algn="just">
              <a:lnSpc>
                <a:spcPct val="1500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References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actors outside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narrow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realm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 was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now included;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yet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common definition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governance seemed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4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emerge</a:t>
            </a:r>
            <a:r>
              <a:rPr lang="en-US"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 algn="just">
              <a:lnSpc>
                <a:spcPct val="150000"/>
              </a:lnSpc>
              <a:spcBef>
                <a:spcPts val="56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Thus,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use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applied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many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contexts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many different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meanings.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sometimes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difficult to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get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clear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2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concept.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503169"/>
            <a:ext cx="10608310" cy="222753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5080" indent="-180975" algn="just">
              <a:lnSpc>
                <a:spcPct val="1500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Thus, we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can say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reaction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a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change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practices,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globalisation,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rise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networks 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crossing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state-civil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society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divide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fragmentation.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developments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call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debate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steer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increasingly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complex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world.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702246"/>
            <a:ext cx="653605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85" dirty="0">
                <a:latin typeface="Times New Roman" pitchFamily="18" charset="0"/>
                <a:cs typeface="Times New Roman" pitchFamily="18" charset="0"/>
              </a:rPr>
              <a:t>Features </a:t>
            </a:r>
            <a:r>
              <a:rPr sz="3950" spc="-5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950" spc="-70" dirty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sz="3950" spc="-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950" spc="-85" dirty="0">
                <a:latin typeface="Times New Roman" pitchFamily="18" charset="0"/>
                <a:cs typeface="Times New Roman" pitchFamily="18" charset="0"/>
              </a:rPr>
              <a:t>Governance</a:t>
            </a:r>
            <a:endParaRPr sz="395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1543448"/>
            <a:ext cx="10780395" cy="4592283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45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N.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Bhaskara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Rao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highlighted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six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features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sz="240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ts val="2715"/>
              </a:lnSpc>
              <a:spcBef>
                <a:spcPts val="350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Inclusiveness: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Participation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sz="2400" spc="1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process-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>
              <a:lnSpc>
                <a:spcPts val="2715"/>
              </a:lnSpc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vulnerable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2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particular.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ts val="2755"/>
              </a:lnSpc>
              <a:spcBef>
                <a:spcPts val="27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Corruption </a:t>
            </a:r>
            <a:r>
              <a:rPr sz="2400" b="1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free </a:t>
            </a: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delivery </a:t>
            </a: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Services:</a:t>
            </a:r>
            <a:r>
              <a:rPr sz="2400" b="1" spc="-459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>
              <a:lnSpc>
                <a:spcPts val="2755"/>
              </a:lnSpc>
              <a:tabLst>
                <a:tab pos="3825240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compulsion</a:t>
            </a:r>
            <a:r>
              <a:rPr sz="2400" spc="1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400" spc="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expectation	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favour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accessing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availing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sz="2400" spc="1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Service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ts val="2755"/>
              </a:lnSpc>
              <a:spcBef>
                <a:spcPts val="270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Responsiveness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needs,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problems,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feedback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complains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>
              <a:lnSpc>
                <a:spcPts val="2755"/>
              </a:lnSpc>
              <a:tabLst>
                <a:tab pos="2936240" algn="l"/>
              </a:tabLst>
            </a:pP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users</a:t>
            </a:r>
            <a:r>
              <a:rPr sz="2400" spc="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9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service.	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Efficient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redressed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corrective</a:t>
            </a:r>
            <a:r>
              <a:rPr sz="2400" spc="3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mechanism.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27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Accountability: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Provision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practice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questioning</a:t>
            </a:r>
            <a:r>
              <a:rPr sz="2400" spc="5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implementation.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ts val="2755"/>
              </a:lnSpc>
              <a:spcBef>
                <a:spcPts val="27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Transparency: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know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avail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services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sz="2400" spc="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getting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>
              <a:lnSpc>
                <a:spcPts val="2755"/>
              </a:lnSpc>
            </a:pP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discriminated.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8255" indent="-180975">
              <a:lnSpc>
                <a:spcPts val="2630"/>
              </a:lnSpc>
              <a:spcBef>
                <a:spcPts val="570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Reliability: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above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five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validated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time to time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within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outside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2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676399"/>
            <a:ext cx="10820400" cy="42723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41590" algn="just">
              <a:spcBef>
                <a:spcPts val="95"/>
              </a:spcBef>
            </a:pPr>
            <a:r>
              <a:rPr sz="2400" b="1" spc="15" dirty="0" smtClean="0">
                <a:latin typeface="Times New Roman" pitchFamily="18" charset="0"/>
                <a:cs typeface="Times New Roman" pitchFamily="18" charset="0"/>
              </a:rPr>
              <a:t>Legitimacy</a:t>
            </a:r>
            <a:r>
              <a:rPr lang="en-US" sz="24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15" dirty="0" smtClean="0">
                <a:latin typeface="Times New Roman" pitchFamily="18" charset="0"/>
                <a:cs typeface="Times New Roman" pitchFamily="18" charset="0"/>
              </a:rPr>
              <a:t>and Voice       	</a:t>
            </a:r>
            <a:r>
              <a:rPr sz="2400" b="1" spc="10" dirty="0" smtClean="0">
                <a:latin typeface="Times New Roman" pitchFamily="18" charset="0"/>
                <a:cs typeface="Times New Roman" pitchFamily="18" charset="0"/>
              </a:rPr>
              <a:t>Participation</a:t>
            </a:r>
            <a:endParaRPr sz="2400" b="1" spc="10" dirty="0">
              <a:latin typeface="Times New Roman" pitchFamily="18" charset="0"/>
              <a:cs typeface="Times New Roman" pitchFamily="18" charset="0"/>
            </a:endParaRPr>
          </a:p>
          <a:p>
            <a:pPr marL="12700" marR="5080" indent="0" algn="just">
              <a:spcBef>
                <a:spcPts val="575"/>
              </a:spcBef>
              <a:buNone/>
            </a:pPr>
            <a:r>
              <a:rPr b="0" spc="-15" dirty="0">
                <a:latin typeface="Times New Roman" pitchFamily="18" charset="0"/>
                <a:cs typeface="Times New Roman" pitchFamily="18" charset="0"/>
              </a:rPr>
              <a:t>All men and </a:t>
            </a:r>
            <a:r>
              <a:rPr b="0" spc="-25" dirty="0">
                <a:latin typeface="Times New Roman" pitchFamily="18" charset="0"/>
                <a:cs typeface="Times New Roman" pitchFamily="18" charset="0"/>
              </a:rPr>
              <a:t>women </a:t>
            </a:r>
            <a:r>
              <a:rPr b="0" spc="-10" dirty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b="0" spc="-35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voice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b="0" spc="-25" dirty="0"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making, </a:t>
            </a:r>
            <a:r>
              <a:rPr b="0" spc="-20" dirty="0">
                <a:latin typeface="Times New Roman" pitchFamily="18" charset="0"/>
                <a:cs typeface="Times New Roman" pitchFamily="18" charset="0"/>
              </a:rPr>
              <a:t>either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directly  </a:t>
            </a:r>
            <a:r>
              <a:rPr b="0" spc="-3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b="0" spc="-20" dirty="0">
                <a:latin typeface="Times New Roman" pitchFamily="18" charset="0"/>
                <a:cs typeface="Times New Roman" pitchFamily="18" charset="0"/>
              </a:rPr>
              <a:t>legitimate intermediate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b="0" spc="-20" dirty="0">
                <a:latin typeface="Times New Roman" pitchFamily="18" charset="0"/>
                <a:cs typeface="Times New Roman" pitchFamily="18" charset="0"/>
              </a:rPr>
              <a:t>represents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b="0" spc="-10" dirty="0">
                <a:latin typeface="Times New Roman" pitchFamily="18" charset="0"/>
                <a:cs typeface="Times New Roman" pitchFamily="18" charset="0"/>
              </a:rPr>
              <a:t>intention.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built </a:t>
            </a:r>
            <a:r>
              <a:rPr b="0" spc="-3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b="0" spc="-20" dirty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b="0" spc="-3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b="0" spc="-25" dirty="0"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b="0" spc="-2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b="0" spc="-25" dirty="0">
                <a:latin typeface="Times New Roman" pitchFamily="18" charset="0"/>
                <a:cs typeface="Times New Roman" pitchFamily="18" charset="0"/>
              </a:rPr>
              <a:t>speech,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b="0" spc="-25" dirty="0">
                <a:latin typeface="Times New Roman" pitchFamily="18" charset="0"/>
                <a:cs typeface="Times New Roman" pitchFamily="18" charset="0"/>
              </a:rPr>
              <a:t>well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as capacities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b="0" spc="-25" dirty="0">
                <a:latin typeface="Times New Roman" pitchFamily="18" charset="0"/>
                <a:cs typeface="Times New Roman" pitchFamily="18" charset="0"/>
              </a:rPr>
              <a:t>participate 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constructively.</a:t>
            </a:r>
          </a:p>
          <a:p>
            <a:pPr marL="12700" algn="just">
              <a:spcBef>
                <a:spcPts val="655"/>
              </a:spcBef>
            </a:pPr>
            <a:r>
              <a:rPr sz="2400" b="1" spc="-20" dirty="0">
                <a:latin typeface="Times New Roman" pitchFamily="18" charset="0"/>
                <a:cs typeface="Times New Roman" pitchFamily="18" charset="0"/>
              </a:rPr>
              <a:t>Consensus</a:t>
            </a:r>
            <a:r>
              <a:rPr sz="2400" b="1" spc="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5" dirty="0">
                <a:latin typeface="Times New Roman" pitchFamily="18" charset="0"/>
                <a:cs typeface="Times New Roman" pitchFamily="18" charset="0"/>
              </a:rPr>
              <a:t>Orientation</a:t>
            </a:r>
          </a:p>
          <a:p>
            <a:pPr marL="12700" marR="95885" indent="0" algn="just">
              <a:spcBef>
                <a:spcPts val="595"/>
              </a:spcBef>
              <a:buNone/>
            </a:pPr>
            <a:r>
              <a:rPr lang="en-US" sz="2400" b="1" spc="-3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b="0" spc="-30" dirty="0" smtClean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governance mediates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differing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interests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b="0" spc="-20" dirty="0">
                <a:latin typeface="Times New Roman" pitchFamily="18" charset="0"/>
                <a:cs typeface="Times New Roman" pitchFamily="18" charset="0"/>
              </a:rPr>
              <a:t>reach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b="0" spc="-35" dirty="0">
                <a:latin typeface="Times New Roman" pitchFamily="18" charset="0"/>
                <a:cs typeface="Times New Roman" pitchFamily="18" charset="0"/>
              </a:rPr>
              <a:t>broad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consensus  </a:t>
            </a:r>
            <a:r>
              <a:rPr b="0" spc="-3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b="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b="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b="0" spc="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best </a:t>
            </a:r>
            <a:r>
              <a:rPr b="0" spc="-15" dirty="0"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b="0" spc="-3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b="0" spc="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b="0" spc="-20" dirty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and, </a:t>
            </a:r>
            <a:r>
              <a:rPr b="0" spc="-1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possible, </a:t>
            </a:r>
            <a:r>
              <a:rPr b="0" spc="-3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b="0" spc="-30" dirty="0">
                <a:latin typeface="Times New Roman" pitchFamily="18" charset="0"/>
                <a:cs typeface="Times New Roman" pitchFamily="18" charset="0"/>
              </a:rPr>
              <a:t>policies </a:t>
            </a:r>
            <a:r>
              <a:rPr b="0" spc="-2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b="0" spc="-25" dirty="0">
                <a:latin typeface="Times New Roman" pitchFamily="18" charset="0"/>
                <a:cs typeface="Times New Roman" pitchFamily="18" charset="0"/>
              </a:rPr>
              <a:t>procedures.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523934"/>
            <a:ext cx="10972800" cy="6444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>
                <a:latin typeface="Times New Roman" pitchFamily="18" charset="0"/>
                <a:cs typeface="Times New Roman" pitchFamily="18" charset="0"/>
              </a:rPr>
              <a:t>UNDP</a:t>
            </a:r>
            <a:r>
              <a:rPr spc="-4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80" dirty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spc="-4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5" dirty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spc="-3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75" dirty="0">
                <a:latin typeface="Times New Roman" pitchFamily="18" charset="0"/>
                <a:cs typeface="Times New Roman" pitchFamily="18" charset="0"/>
              </a:rPr>
              <a:t>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794697"/>
            <a:ext cx="1925955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800" spc="-75" dirty="0">
                <a:latin typeface="Times New Roman" pitchFamily="18" charset="0"/>
                <a:cs typeface="Times New Roman" pitchFamily="18" charset="0"/>
              </a:rPr>
              <a:t>Direction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1625599"/>
            <a:ext cx="10760710" cy="2242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50000"/>
              </a:lnSpc>
              <a:spcBef>
                <a:spcPts val="105"/>
              </a:spcBef>
            </a:pPr>
            <a:r>
              <a:rPr sz="240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Strategic</a:t>
            </a:r>
            <a:r>
              <a:rPr sz="2400" b="1" spc="-1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Vision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sz="2400" spc="-3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Leaders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broad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long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term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perspective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lang="en-US"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spc="-24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sz="2400" spc="-4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development,</a:t>
            </a:r>
            <a:r>
              <a:rPr lang="en-US" sz="2400" spc="-3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along</a:t>
            </a:r>
            <a:r>
              <a:rPr sz="2400" spc="1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sense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needed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 </a:t>
            </a:r>
            <a:r>
              <a:rPr sz="24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en-US" sz="2400" spc="-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development.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sz="2400" spc="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historical,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cultural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4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50000"/>
              </a:lnSpc>
              <a:spcBef>
                <a:spcPts val="50"/>
              </a:spcBef>
              <a:tabLst>
                <a:tab pos="1774189" algn="l"/>
              </a:tabLst>
            </a:pP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complexities	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perspective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-2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grounded.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4" y="648458"/>
            <a:ext cx="3730625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8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3950" spc="-10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3950" spc="-4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3950" spc="-5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3950" spc="-10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3950" spc="-4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3950" spc="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3950" spc="-10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3950" spc="-18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3950" spc="-25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3950" spc="15" dirty="0">
                <a:latin typeface="Times New Roman" pitchFamily="18" charset="0"/>
                <a:cs typeface="Times New Roman" pitchFamily="18" charset="0"/>
              </a:rPr>
              <a:t>e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1625599"/>
            <a:ext cx="10556240" cy="34833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Responsiveness: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try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serve all</a:t>
            </a:r>
            <a:r>
              <a:rPr sz="2400" spc="-2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stakeholders.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Effectiveness </a:t>
            </a: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b="1" spc="-9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Efficiency: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5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>
              <a:lnSpc>
                <a:spcPts val="2850"/>
              </a:lnSpc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 and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meet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needs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while making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1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resources.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625599"/>
            <a:ext cx="10438130" cy="33502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ct val="15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sz="2400" b="1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Decision-makers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 and civil society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organizations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accountable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public,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institutional  </a:t>
            </a:r>
            <a:r>
              <a:rPr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stakeholders.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 algn="just">
              <a:lnSpc>
                <a:spcPct val="150000"/>
              </a:lnSpc>
              <a:spcBef>
                <a:spcPts val="105"/>
              </a:spcBef>
              <a:buFont typeface="Arial" pitchFamily="34" charset="0"/>
              <a:buChar char="•"/>
            </a:pPr>
            <a:r>
              <a:rPr sz="2400" b="1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Transparency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built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free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information.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Processes, </a:t>
            </a:r>
            <a:r>
              <a:rPr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en-US"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directly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accessible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those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concerned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 them,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enough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understand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monitor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them.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610358"/>
            <a:ext cx="3121025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85" dirty="0">
                <a:latin typeface="Times New Roman" pitchFamily="18" charset="0"/>
                <a:cs typeface="Times New Roman" pitchFamily="18" charset="0"/>
              </a:rPr>
              <a:t>Fairness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1553336"/>
            <a:ext cx="10585450" cy="219226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</a:pPr>
            <a:r>
              <a:rPr sz="2400" b="1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Equity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lang="en-US"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women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opportunities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maintain their</a:t>
            </a:r>
            <a:r>
              <a:rPr sz="2400" spc="58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well-being.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35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 pitchFamily="34" charset="0"/>
              <a:buChar char="•"/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 </a:t>
            </a: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b="1" spc="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:]] </a:t>
            </a:r>
            <a:r>
              <a:rPr sz="2400" spc="-4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Legal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frameworks should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fair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enforced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impartially,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particularly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laws 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sz="2400" spc="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rights.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684864"/>
            <a:ext cx="8074025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95" dirty="0"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sz="3950" spc="-5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950" spc="-70" dirty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sz="3950" spc="-85" dirty="0" smtClean="0"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lang="en-US" sz="395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50" spc="-9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3950" spc="-50" dirty="0" smtClean="0">
                <a:latin typeface="Times New Roman" pitchFamily="18" charset="0"/>
                <a:cs typeface="Times New Roman" pitchFamily="18" charset="0"/>
              </a:rPr>
              <a:t>(EU</a:t>
            </a:r>
            <a:r>
              <a:rPr sz="3950" spc="-50" dirty="0">
                <a:latin typeface="Times New Roman" pitchFamily="18" charset="0"/>
                <a:cs typeface="Times New Roman" pitchFamily="18" charset="0"/>
              </a:rPr>
              <a:t>)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4600" y="1553336"/>
            <a:ext cx="6553200" cy="316432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3675" indent="-180975">
              <a:lnSpc>
                <a:spcPct val="150000"/>
              </a:lnSpc>
              <a:spcBef>
                <a:spcPts val="6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Openness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Participation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cc</a:t>
            </a:r>
            <a:r>
              <a:rPr sz="2400" b="1" spc="-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sz="240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sz="24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b="1" spc="-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b="1" spc="-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sz="2400" b="1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r>
              <a:rPr sz="24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Effectiveness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Coherence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702246"/>
            <a:ext cx="62103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85" dirty="0"/>
              <a:t>Governance </a:t>
            </a:r>
            <a:r>
              <a:rPr sz="3950" spc="-90" dirty="0"/>
              <a:t>and</a:t>
            </a:r>
            <a:r>
              <a:rPr sz="3950" spc="-45" dirty="0"/>
              <a:t> </a:t>
            </a:r>
            <a:r>
              <a:rPr sz="3950" spc="-55" dirty="0"/>
              <a:t>Democracy</a:t>
            </a:r>
            <a:endParaRPr sz="3950" dirty="0"/>
          </a:p>
        </p:txBody>
      </p:sp>
      <p:sp>
        <p:nvSpPr>
          <p:cNvPr id="3" name="object 3"/>
          <p:cNvSpPr txBox="1"/>
          <p:nvPr/>
        </p:nvSpPr>
        <p:spPr>
          <a:xfrm>
            <a:off x="688975" y="2869628"/>
            <a:ext cx="6316980" cy="13512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How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we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define</a:t>
            </a:r>
            <a:r>
              <a:rPr sz="2400" spc="1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Governance?</a:t>
            </a:r>
            <a:endParaRPr sz="2400" dirty="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Principles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Good</a:t>
            </a:r>
            <a:r>
              <a:rPr sz="2400" spc="3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</a:t>
            </a:r>
            <a:endParaRPr sz="2400" dirty="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65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Dimensions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Scope of Good</a:t>
            </a:r>
            <a:r>
              <a:rPr sz="2400" spc="50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702246"/>
            <a:ext cx="777494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80" dirty="0"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sz="3950" spc="-5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950" spc="-70" dirty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sz="3950" spc="-2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950" spc="-70" dirty="0">
                <a:latin typeface="Times New Roman" pitchFamily="18" charset="0"/>
                <a:cs typeface="Times New Roman" pitchFamily="18" charset="0"/>
              </a:rPr>
              <a:t>Governance(WB)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1200" y="1905000"/>
            <a:ext cx="7391400" cy="25462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3675" indent="-180975">
              <a:lnSpc>
                <a:spcPct val="150000"/>
              </a:lnSpc>
              <a:spcBef>
                <a:spcPts val="6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sector</a:t>
            </a:r>
            <a:r>
              <a:rPr sz="2400" b="1" spc="19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Accountability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3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Legal </a:t>
            </a:r>
            <a:r>
              <a:rPr sz="2400" b="1" spc="-1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Framework </a:t>
            </a:r>
            <a:r>
              <a:rPr sz="2400" b="1" spc="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b="1" spc="19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3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65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Transparency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733141"/>
            <a:ext cx="8117840" cy="5706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3600" spc="-80" dirty="0">
                <a:latin typeface="Times New Roman" pitchFamily="18" charset="0"/>
                <a:cs typeface="Times New Roman" pitchFamily="18" charset="0"/>
              </a:rPr>
              <a:t>Elements </a:t>
            </a:r>
            <a:r>
              <a:rPr sz="3600" spc="-5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spc="-70" dirty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sz="3600" spc="-85" dirty="0"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sz="36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60" dirty="0">
                <a:latin typeface="Times New Roman" pitchFamily="18" charset="0"/>
                <a:cs typeface="Times New Roman" pitchFamily="18" charset="0"/>
              </a:rPr>
              <a:t>(ADB)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1553336"/>
            <a:ext cx="10716895" cy="29540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Accountability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Transparency/</a:t>
            </a:r>
            <a:r>
              <a:rPr sz="2400" b="1" spc="229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Openness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Participation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Predictability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400"/>
              </a:lnSpc>
              <a:spcBef>
                <a:spcPts val="560"/>
              </a:spcBef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Governing and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place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vacuum. All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changes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must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inevitably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reflected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ways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ways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-1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conceptualise.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209800"/>
            <a:ext cx="10257790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marR="5080" indent="-180975" algn="just">
              <a:lnSpc>
                <a:spcPct val="150000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report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‘Good Governance’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prepared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SAARC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HUMAN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RESOURCE  DEVELOPMENT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CENTRE’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defines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as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‘ a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implemented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otherwise.  Hence,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focuses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major</a:t>
            </a:r>
            <a:r>
              <a:rPr sz="2400" spc="39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characteristics: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261998"/>
            <a:ext cx="10553700" cy="45865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marR="97790" indent="-180975" algn="just">
              <a:lnSpc>
                <a:spcPct val="150000"/>
              </a:lnSpc>
              <a:spcBef>
                <a:spcPts val="10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Participation: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men 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women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making,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either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legitimate intermediate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represent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 interest.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broad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participation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built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speech,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capacities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participate</a:t>
            </a:r>
            <a:r>
              <a:rPr sz="2400" spc="2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constructively.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935355" indent="-180975" algn="just">
              <a:lnSpc>
                <a:spcPct val="150000"/>
              </a:lnSpc>
              <a:spcBef>
                <a:spcPts val="52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 </a:t>
            </a: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Law: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Legal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framework should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fair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enforced </a:t>
            </a:r>
            <a:r>
              <a:rPr sz="2400" spc="-35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impartially,</a:t>
            </a:r>
            <a:r>
              <a:rPr sz="2400" spc="-15" dirty="0" err="1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particularly</a:t>
            </a:r>
            <a:r>
              <a:rPr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laws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sz="2400" spc="2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rights.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 algn="just">
              <a:lnSpc>
                <a:spcPct val="150000"/>
              </a:lnSpc>
              <a:spcBef>
                <a:spcPts val="56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Transparency: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Free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flow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information-processes,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information are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accessible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those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concerned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them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enough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provided.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939562"/>
            <a:ext cx="10442575" cy="446981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3675" indent="-180975" algn="just">
              <a:spcBef>
                <a:spcPts val="67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Responsiveness: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try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serve all</a:t>
            </a:r>
            <a:r>
              <a:rPr sz="2400" spc="-9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stakeholders.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spcBef>
                <a:spcPts val="57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  <a:tab pos="3901440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Consensus</a:t>
            </a:r>
            <a:r>
              <a:rPr sz="2400" b="1" spc="9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Orientation:	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governance mediates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differing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interests</a:t>
            </a:r>
            <a:r>
              <a:rPr sz="2400" spc="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algn="just">
              <a:spcBef>
                <a:spcPts val="50"/>
              </a:spcBef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reach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broad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consensus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interests</a:t>
            </a:r>
            <a:r>
              <a:rPr sz="2400" spc="1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group.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spcBef>
                <a:spcPts val="57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Equity: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men 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women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opportunities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maintain</a:t>
            </a:r>
            <a:r>
              <a:rPr sz="2400" spc="39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algn="just"/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well-being.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231140" indent="-180975" algn="just">
              <a:spcBef>
                <a:spcPts val="560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Effectiveness </a:t>
            </a:r>
            <a:r>
              <a:rPr sz="2400" b="1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Efficiency: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produce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results  that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meet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needs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while making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best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resources.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Results should 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reflect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mission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1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goals?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 algn="just">
              <a:spcBef>
                <a:spcPts val="560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Accountability: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makers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 and civil  society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organisations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accountable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institutional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stakeholders.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Also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taxpayers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sz="2400" spc="2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3050" y="2457450"/>
            <a:ext cx="8145655" cy="3286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19200" y="762000"/>
            <a:ext cx="10058399" cy="99193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algn="ctr">
              <a:lnSpc>
                <a:spcPct val="150000"/>
              </a:lnSpc>
              <a:spcBef>
                <a:spcPts val="535"/>
              </a:spcBef>
            </a:pPr>
            <a:r>
              <a:rPr sz="2000" b="1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sz="2000" b="1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b="1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guiding</a:t>
            </a:r>
            <a:r>
              <a:rPr sz="2000" b="1" spc="-3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 </a:t>
            </a:r>
            <a:r>
              <a:rPr sz="20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benchmarks </a:t>
            </a:r>
            <a:r>
              <a:rPr sz="20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good governance for </a:t>
            </a:r>
            <a:r>
              <a:rPr sz="20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 </a:t>
            </a:r>
            <a:r>
              <a:rPr sz="2000" b="1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over </a:t>
            </a:r>
            <a:r>
              <a:rPr sz="2000" b="1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world </a:t>
            </a:r>
            <a:r>
              <a:rPr sz="20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b="1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drawn from </a:t>
            </a:r>
            <a:r>
              <a:rPr sz="20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sz="2000" b="1" spc="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practices.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240078"/>
            <a:ext cx="10585450" cy="44541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5080" indent="-180975" algn="just">
              <a:lnSpc>
                <a:spcPct val="1500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has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three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legs: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economic,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administrative.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Economic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includes decision-making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affect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country's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activities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relationships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sz="2400" spc="1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economies.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83820" indent="-180975" algn="just">
              <a:lnSpc>
                <a:spcPct val="150000"/>
              </a:lnSpc>
              <a:spcBef>
                <a:spcPts val="56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clearly has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major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implications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equity,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poverty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quality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life.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decision-making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formulate </a:t>
            </a:r>
            <a:r>
              <a:rPr sz="2400" spc="-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policy.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Administrative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policy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implementation.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Encompassing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three,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defines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structures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guide political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socio-economic</a:t>
            </a:r>
            <a:r>
              <a:rPr sz="2400" spc="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relationships.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0" y="3381075"/>
            <a:ext cx="112014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8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sz="4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vs.</a:t>
            </a:r>
            <a:r>
              <a:rPr sz="4800" spc="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8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503169"/>
            <a:ext cx="1070991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3333"/>
              <a:tabLst>
                <a:tab pos="193675" algn="l"/>
              </a:tabLst>
            </a:pPr>
            <a:r>
              <a:rPr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Anne </a:t>
            </a:r>
            <a:r>
              <a:rPr sz="2400" b="1" spc="-1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Mette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book </a:t>
            </a:r>
            <a:r>
              <a:rPr sz="2400" spc="-2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‘Governance’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outlined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different definitions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has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categorized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with three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sub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fields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science-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policy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Public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Administration,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Comparative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International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Relations.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625599"/>
            <a:ext cx="10449560" cy="36397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0975" algn="just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Rosenau’s </a:t>
            </a: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 </a:t>
            </a: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global </a:t>
            </a: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belongs </a:t>
            </a:r>
            <a:r>
              <a:rPr sz="240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b="1" spc="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sz="2400" b="1" spc="2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algn="just">
              <a:lnSpc>
                <a:spcPct val="100000"/>
              </a:lnSpc>
              <a:spcBef>
                <a:spcPts val="50"/>
              </a:spcBef>
            </a:pP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sz="2400" b="1" spc="-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649605" indent="-180975" algn="just">
              <a:lnSpc>
                <a:spcPts val="2860"/>
              </a:lnSpc>
              <a:spcBef>
                <a:spcPts val="68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International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Relations: dominance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realist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paradigm: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most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actors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…..since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government….system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-1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anarchic…..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ts val="2865"/>
              </a:lnSpc>
              <a:spcBef>
                <a:spcPts val="4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8188325" algn="l"/>
              </a:tabLst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Realist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paradigm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sz="2400" spc="1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challenged:</a:t>
            </a:r>
            <a:r>
              <a:rPr sz="2400" spc="3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internationalization</a:t>
            </a:r>
            <a:r>
              <a:rPr lang="en-US"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2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globalization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world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economy….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growth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non-governmental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organisations……WTO…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00000"/>
              </a:lnSpc>
              <a:spcBef>
                <a:spcPts val="47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a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question: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states really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sz="2400" spc="5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territories.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ts val="2870"/>
              </a:lnSpc>
              <a:spcBef>
                <a:spcPts val="57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3471545" algn="l"/>
              </a:tabLst>
            </a:pP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Increasing</a:t>
            </a:r>
            <a:r>
              <a:rPr sz="2400" spc="1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globalization	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has raised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need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global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4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areas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trade regulation,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environment,</a:t>
            </a:r>
            <a:r>
              <a:rPr sz="2400" spc="1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conflict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resolution.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702246"/>
            <a:ext cx="465899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45" dirty="0">
                <a:solidFill>
                  <a:srgbClr val="D2523B"/>
                </a:solidFill>
                <a:latin typeface="Arial"/>
                <a:cs typeface="Arial"/>
              </a:rPr>
              <a:t>What </a:t>
            </a:r>
            <a:r>
              <a:rPr sz="3950" spc="-60" dirty="0">
                <a:solidFill>
                  <a:srgbClr val="D2523B"/>
                </a:solidFill>
                <a:latin typeface="Arial"/>
                <a:cs typeface="Arial"/>
              </a:rPr>
              <a:t>is</a:t>
            </a:r>
            <a:r>
              <a:rPr sz="3950" spc="-370" dirty="0">
                <a:solidFill>
                  <a:srgbClr val="D2523B"/>
                </a:solidFill>
                <a:latin typeface="Arial"/>
                <a:cs typeface="Arial"/>
              </a:rPr>
              <a:t> </a:t>
            </a:r>
            <a:r>
              <a:rPr sz="3950" spc="-85" dirty="0">
                <a:solidFill>
                  <a:srgbClr val="D2523B"/>
                </a:solidFill>
                <a:latin typeface="Arial"/>
                <a:cs typeface="Arial"/>
              </a:rPr>
              <a:t>Governance?</a:t>
            </a:r>
            <a:endParaRPr sz="3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2942272"/>
            <a:ext cx="10030460" cy="76390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50"/>
              </a:spcBef>
            </a:pP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 manner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 which 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power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exercised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management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country’s 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economic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social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resources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sz="2400" spc="5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development.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046402"/>
            <a:ext cx="10642600" cy="47840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3675" indent="-180975" algn="just">
              <a:lnSpc>
                <a:spcPct val="100000"/>
              </a:lnSpc>
              <a:spcBef>
                <a:spcPts val="130"/>
              </a:spcBef>
              <a:buClr>
                <a:srgbClr val="92A199"/>
              </a:buClr>
              <a:buSzPct val="86046"/>
              <a:buFont typeface="Arial"/>
              <a:buChar char="•"/>
              <a:tabLst>
                <a:tab pos="193675" algn="l"/>
              </a:tabLst>
            </a:pPr>
            <a:r>
              <a:rPr sz="215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Hyden’s </a:t>
            </a:r>
            <a:r>
              <a:rPr sz="2150" b="1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sz="2150" b="1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150" b="1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b="1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belongs to </a:t>
            </a:r>
            <a:r>
              <a:rPr sz="2150" b="1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field </a:t>
            </a:r>
            <a:r>
              <a:rPr sz="2150" b="1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150" b="1" spc="3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150" b="1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comparative</a:t>
            </a:r>
            <a:endParaRPr sz="2150" dirty="0">
              <a:latin typeface="Times New Roman" pitchFamily="18" charset="0"/>
              <a:cs typeface="Times New Roman" pitchFamily="18" charset="0"/>
            </a:endParaRPr>
          </a:p>
          <a:p>
            <a:pPr marL="193675" algn="just">
              <a:lnSpc>
                <a:spcPct val="100000"/>
              </a:lnSpc>
              <a:spcBef>
                <a:spcPts val="50"/>
              </a:spcBef>
            </a:pPr>
            <a:r>
              <a:rPr sz="2150" b="1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politics.</a:t>
            </a:r>
            <a:endParaRPr sz="215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 algn="just">
              <a:lnSpc>
                <a:spcPct val="101800"/>
              </a:lnSpc>
              <a:spcBef>
                <a:spcPts val="52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Comparative </a:t>
            </a:r>
            <a:r>
              <a:rPr sz="2150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politics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refers to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scholarship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engaged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systematic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comparison 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150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2150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(Almond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al,</a:t>
            </a:r>
            <a:r>
              <a:rPr sz="2150" spc="1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2000).</a:t>
            </a:r>
            <a:endParaRPr sz="215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often </a:t>
            </a:r>
            <a:r>
              <a:rPr sz="215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comparisons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15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constitutions.</a:t>
            </a:r>
            <a:endParaRPr sz="2150" dirty="0">
              <a:latin typeface="Times New Roman" pitchFamily="18" charset="0"/>
              <a:cs typeface="Times New Roman" pitchFamily="18" charset="0"/>
            </a:endParaRPr>
          </a:p>
          <a:p>
            <a:pPr marL="193675" marR="871219" indent="-180975" algn="just">
              <a:lnSpc>
                <a:spcPct val="101899"/>
              </a:lnSpc>
              <a:spcBef>
                <a:spcPts val="600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1950s and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60s,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shifted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inputs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pol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system:  </a:t>
            </a:r>
            <a:r>
              <a:rPr sz="2150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culture,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parties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interest groups,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electoral</a:t>
            </a:r>
            <a:r>
              <a:rPr sz="2150" spc="3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15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behaviour.</a:t>
            </a:r>
            <a:endParaRPr sz="2150" dirty="0">
              <a:latin typeface="Times New Roman" pitchFamily="18" charset="0"/>
              <a:cs typeface="Times New Roman" pitchFamily="18" charset="0"/>
            </a:endParaRPr>
          </a:p>
          <a:p>
            <a:pPr marL="193675" marR="270510" indent="-180975" algn="just">
              <a:lnSpc>
                <a:spcPct val="101899"/>
              </a:lnSpc>
              <a:spcBef>
                <a:spcPts val="52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1980s,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 institutions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brought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back in.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 effects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15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outputs,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studying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consequences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federal or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unitary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tax</a:t>
            </a:r>
            <a:r>
              <a:rPr sz="2150" spc="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policies.</a:t>
            </a:r>
            <a:endParaRPr sz="215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00000"/>
              </a:lnSpc>
              <a:spcBef>
                <a:spcPts val="64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focus later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shifted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state-society</a:t>
            </a:r>
            <a:r>
              <a:rPr sz="2150" spc="1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interaction.</a:t>
            </a:r>
            <a:endParaRPr sz="2150" dirty="0">
              <a:latin typeface="Times New Roman" pitchFamily="18" charset="0"/>
              <a:cs typeface="Times New Roman" pitchFamily="18" charset="0"/>
            </a:endParaRPr>
          </a:p>
          <a:p>
            <a:pPr marL="193675" marR="694690" indent="-180975" algn="just">
              <a:lnSpc>
                <a:spcPct val="101899"/>
              </a:lnSpc>
              <a:spcBef>
                <a:spcPts val="530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Hyden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15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governnace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focused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state-society interaction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comparative  </a:t>
            </a:r>
            <a:r>
              <a:rPr sz="215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politics. His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approach refers </a:t>
            </a:r>
            <a:r>
              <a:rPr sz="2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15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literature </a:t>
            </a:r>
            <a:r>
              <a:rPr sz="215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15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democratizaiton</a:t>
            </a:r>
            <a:r>
              <a:rPr sz="2150" spc="3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150" spc="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processes.</a:t>
            </a:r>
            <a:endParaRPr sz="21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625599"/>
            <a:ext cx="10397490" cy="24064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0975" algn="just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Rod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Rhodes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(1996)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refers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as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vogue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word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reforming</a:t>
            </a:r>
            <a:r>
              <a:rPr sz="2400" spc="1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algn="just">
              <a:lnSpc>
                <a:spcPct val="100000"/>
              </a:lnSpc>
              <a:spcBef>
                <a:spcPts val="50"/>
              </a:spcBef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sz="2400" spc="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69215" indent="-180975" algn="just">
              <a:lnSpc>
                <a:spcPts val="2860"/>
              </a:lnSpc>
              <a:spcBef>
                <a:spcPts val="68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Rhodes’s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definition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governance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placed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field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policy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sz="2400" spc="19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administration.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ts val="2865"/>
              </a:lnSpc>
              <a:spcBef>
                <a:spcPts val="4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7196455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Scholars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this field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25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tasks,</a:t>
            </a:r>
            <a:r>
              <a:rPr sz="240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organizations,	management</a:t>
            </a:r>
            <a:r>
              <a:rPr sz="2400" spc="1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algn="just">
              <a:lnSpc>
                <a:spcPts val="2865"/>
              </a:lnSpc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accountability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sz="2400" spc="-3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149089"/>
            <a:ext cx="10758805" cy="47881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0975" algn="just">
              <a:lnSpc>
                <a:spcPts val="2755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During the 1980s,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scientists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referred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term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sz="2400" spc="-1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included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civil-society</a:t>
            </a:r>
            <a:r>
              <a:rPr sz="2400" spc="-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actors.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 algn="just">
              <a:lnSpc>
                <a:spcPct val="90000"/>
              </a:lnSpc>
              <a:spcBef>
                <a:spcPts val="56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1995170" algn="l"/>
                <a:tab pos="3996054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wave 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sector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reforms in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many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western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countries,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entailing 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privatization,</a:t>
            </a:r>
            <a:r>
              <a:rPr lang="en-US"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transfer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principles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 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sector,</a:t>
            </a:r>
            <a:r>
              <a:rPr sz="2400" spc="10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decentralization</a:t>
            </a:r>
            <a:r>
              <a:rPr lang="en-US" sz="2400" spc="-2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highlighted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significance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1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concept.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00000"/>
              </a:lnSpc>
              <a:spcBef>
                <a:spcPts val="2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Central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were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decentralized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sz="2400" spc="1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levels.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79400" indent="-266700" algn="just">
              <a:lnSpc>
                <a:spcPts val="2715"/>
              </a:lnSpc>
              <a:spcBef>
                <a:spcPts val="350"/>
              </a:spcBef>
              <a:buClr>
                <a:srgbClr val="92A199"/>
              </a:buClr>
              <a:buSzPct val="83333"/>
              <a:buChar char="•"/>
              <a:tabLst>
                <a:tab pos="278765" algn="l"/>
                <a:tab pos="279400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regions political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autonomy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increasingly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transferred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2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super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algn="just">
              <a:lnSpc>
                <a:spcPts val="2715"/>
              </a:lnSpc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sz="2400" spc="1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organizations.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ts val="2755"/>
              </a:lnSpc>
              <a:spcBef>
                <a:spcPts val="2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6303010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many countries,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civil</a:t>
            </a:r>
            <a:r>
              <a:rPr sz="2400" spc="28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society</a:t>
            </a:r>
            <a:r>
              <a:rPr sz="2400" spc="1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organizations</a:t>
            </a:r>
            <a:r>
              <a:rPr lang="en-US"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become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involved</a:t>
            </a:r>
            <a:r>
              <a:rPr sz="2400" spc="58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delivery 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public</a:t>
            </a:r>
            <a:r>
              <a:rPr sz="2400" spc="-1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services.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255270" indent="-180975" algn="just">
              <a:lnSpc>
                <a:spcPct val="90000"/>
              </a:lnSpc>
              <a:spcBef>
                <a:spcPts val="56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2691130" algn="l"/>
                <a:tab pos="5779135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Science scholars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begun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notice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plurality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actors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organizations	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pursuit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common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goals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how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steer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sz="2400" spc="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self-organising</a:t>
            </a:r>
            <a:r>
              <a:rPr sz="2400" spc="1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inter-organisational	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networks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became</a:t>
            </a:r>
            <a:r>
              <a:rPr sz="2400" spc="25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crucial.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625599"/>
            <a:ext cx="10786110" cy="41254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5080" indent="-180975" algn="just">
              <a:lnSpc>
                <a:spcPct val="1004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Thus, we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broadly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setting,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application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enforcement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game.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need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legitimated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they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400" spc="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stable.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139065" indent="-180975" algn="just">
              <a:lnSpc>
                <a:spcPts val="2850"/>
              </a:lnSpc>
              <a:spcBef>
                <a:spcPts val="69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upheld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raw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force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arbitrary </a:t>
            </a:r>
            <a:r>
              <a:rPr sz="2400" spc="-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power,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individuals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likely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resists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violent</a:t>
            </a:r>
            <a:r>
              <a:rPr sz="2400" spc="4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00000"/>
              </a:lnSpc>
              <a:spcBef>
                <a:spcPts val="4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legitimacy</a:t>
            </a:r>
            <a:r>
              <a:rPr sz="2400" spc="25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generated?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00000"/>
              </a:lnSpc>
              <a:spcBef>
                <a:spcPts val="65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310832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usual</a:t>
            </a:r>
            <a:r>
              <a:rPr sz="2400" spc="-9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distinction</a:t>
            </a:r>
            <a:r>
              <a:rPr sz="2400" spc="1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	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‘input-oriented’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‘out put oriented</a:t>
            </a:r>
            <a:r>
              <a:rPr sz="2400" spc="1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'legitimacy.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ts val="2865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Input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oriented legitimacy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drives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agreement of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those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asked</a:t>
            </a:r>
            <a:r>
              <a:rPr sz="2400" spc="43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algn="just">
              <a:lnSpc>
                <a:spcPts val="2865"/>
              </a:lnSpc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comply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 algn="just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Output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oriented legitimacy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derives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effectiveness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rules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-3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produce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algn="just">
              <a:lnSpc>
                <a:spcPct val="100000"/>
              </a:lnSpc>
              <a:spcBef>
                <a:spcPts val="50"/>
              </a:spcBef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tangible</a:t>
            </a:r>
            <a:r>
              <a:rPr sz="2400" spc="1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results.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35213"/>
            <a:ext cx="10461625" cy="58846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marR="292100" indent="-180975">
              <a:lnSpc>
                <a:spcPct val="150000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Hence,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input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oriented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arguments concern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establishment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democratic 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procedures,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accepted by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majority,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taking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collectively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binding decisions; 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while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output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oriented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arguments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refer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effective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policies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serve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common</a:t>
            </a:r>
            <a:r>
              <a:rPr sz="2400" spc="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Thus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legitimacy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derive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democracy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well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400" spc="1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efficiency.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issue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both or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trade off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2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two.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>
              <a:lnSpc>
                <a:spcPct val="150000"/>
              </a:lnSpc>
              <a:spcBef>
                <a:spcPts val="77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sometimes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argued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democracy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can entail too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much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talk and too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little 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484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Hence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democratic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procedures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weaken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sz="2400" spc="43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efficiency.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210820" indent="-180975">
              <a:lnSpc>
                <a:spcPct val="150000"/>
              </a:lnSpc>
              <a:spcBef>
                <a:spcPts val="56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argument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turned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head\;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democratic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inclusion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citicen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not ensured,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cooperation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achieving social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economic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outcome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sz="2400" spc="2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obtained,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851373"/>
            <a:ext cx="10664825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3950" spc="-85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sz="3950" spc="-85" dirty="0" smtClean="0">
                <a:latin typeface="Times New Roman" pitchFamily="18" charset="0"/>
                <a:cs typeface="Times New Roman" pitchFamily="18" charset="0"/>
              </a:rPr>
              <a:t>Brainstorming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2942272"/>
            <a:ext cx="10422255" cy="111440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93675" marR="5080" indent="-180975">
              <a:lnSpc>
                <a:spcPct val="150000"/>
              </a:lnSpc>
              <a:spcBef>
                <a:spcPts val="5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step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Pakistan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should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ensure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spc="-3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Pakistan.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104132"/>
            <a:ext cx="8988425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3950" spc="-85" dirty="0" smtClean="0"/>
              <a:t>                </a:t>
            </a:r>
            <a:r>
              <a:rPr sz="3950" spc="-85" dirty="0" smtClean="0">
                <a:latin typeface="Times New Roman" pitchFamily="18" charset="0"/>
                <a:cs typeface="Times New Roman" pitchFamily="18" charset="0"/>
              </a:rPr>
              <a:t>Brainstormi</a:t>
            </a:r>
            <a:r>
              <a:rPr lang="en-US" sz="3950" spc="-8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3950" spc="-85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2430513"/>
            <a:ext cx="9558655" cy="18360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3675" indent="-180975">
              <a:lnSpc>
                <a:spcPct val="150000"/>
              </a:lnSpc>
              <a:spcBef>
                <a:spcPts val="6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Key Players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sz="2400" spc="-8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How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enhance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participation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sz="2400" spc="-16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5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Discuss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governance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400" spc="-2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463789"/>
            <a:ext cx="10239375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675" marR="5080" indent="-180975" algn="just">
              <a:lnSpc>
                <a:spcPct val="150000"/>
              </a:lnSpc>
              <a:spcBef>
                <a:spcPts val="10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8158480" algn="l"/>
                <a:tab pos="8238490" algn="l"/>
              </a:tabLst>
            </a:pP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considered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prerequisite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governance, 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assures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framework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2400" spc="-1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application		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other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conditions.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sz="2400" spc="-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appear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post-conflict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societies,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do  problems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lack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authority,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inability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legal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control 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crimes,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erosion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judiciary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force</a:t>
            </a: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400" spc="-1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both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legally 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established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underground</a:t>
            </a:r>
            <a:r>
              <a:rPr sz="2400" spc="-2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organisation.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942272"/>
            <a:ext cx="10366375" cy="16735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5080" indent="-180975" algn="just">
              <a:lnSpc>
                <a:spcPct val="1500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Thus,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pursuing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promoting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greatest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greatest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times,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while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equally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respecting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 according due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protection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those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may hold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sz="2400" spc="-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view.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5025" y="3105835"/>
            <a:ext cx="9529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Need </a:t>
            </a:r>
            <a:r>
              <a:rPr lang="en-US" sz="2800" b="1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en-US" sz="2800" b="1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Governance:  </a:t>
            </a:r>
            <a:r>
              <a:rPr lang="en-US" sz="28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8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r>
              <a:rPr lang="en-US" sz="2800" b="1" spc="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Matters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8310" y="702246"/>
            <a:ext cx="7959090" cy="123238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3950" b="1" spc="-5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950" b="1" spc="-65" dirty="0"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sz="3950" b="1" spc="-3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3950" b="1" spc="-3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50" b="1" spc="-39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sz="3950" b="1" spc="-80" dirty="0" smtClean="0">
                <a:latin typeface="Times New Roman" pitchFamily="18" charset="0"/>
                <a:cs typeface="Times New Roman" pitchFamily="18" charset="0"/>
              </a:rPr>
              <a:t>GOVERNANCE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1992122"/>
            <a:ext cx="10791825" cy="259143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dictionaries “government” and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“governance”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interchangeably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used,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both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denoting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exercise of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authority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organization,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400" spc="11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given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entity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exercising</a:t>
            </a:r>
            <a:r>
              <a:rPr sz="2400" spc="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authority.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448309" indent="-180975">
              <a:lnSpc>
                <a:spcPct val="101699"/>
              </a:lnSpc>
              <a:spcBef>
                <a:spcPts val="53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Whereas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power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influence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behavior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others, authority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right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7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study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authority.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(Heywood,</a:t>
            </a:r>
            <a:r>
              <a:rPr sz="2400" spc="2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1997)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 idx="4294967295"/>
          </p:nvPr>
        </p:nvSpPr>
        <p:spPr>
          <a:xfrm>
            <a:off x="304800" y="2935015"/>
            <a:ext cx="11049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b="1" spc="4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sz="2400" b="1" spc="45" dirty="0" smtClean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sz="2400" b="1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b="1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b="1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Key </a:t>
            </a:r>
            <a:r>
              <a:rPr sz="2400" b="1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Actors </a:t>
            </a:r>
            <a:r>
              <a:rPr sz="2400" b="1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400" b="1" spc="-16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Governance?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625599"/>
            <a:ext cx="10638790" cy="1642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State plus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Local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Government: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Principal Actor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enabler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resource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>
              <a:lnSpc>
                <a:spcPct val="100000"/>
              </a:lnSpc>
              <a:spcBef>
                <a:spcPts val="50"/>
              </a:spcBef>
            </a:pPr>
            <a:r>
              <a:rPr sz="2400" spc="-5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provider.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sz="2400" spc="28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civil</a:t>
            </a:r>
            <a:r>
              <a:rPr sz="2400" spc="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Society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675" y="2942272"/>
            <a:ext cx="10123170" cy="16319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80975" indent="-180975">
              <a:lnSpc>
                <a:spcPct val="101699"/>
              </a:lnSpc>
              <a:spcBef>
                <a:spcPts val="50"/>
              </a:spcBef>
              <a:buClr>
                <a:srgbClr val="92A199"/>
              </a:buClr>
              <a:buSzPct val="83333"/>
              <a:buChar char="•"/>
              <a:tabLst>
                <a:tab pos="180975" algn="l"/>
              </a:tabLst>
            </a:pP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Nature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Democracy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Pakistan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: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 Dynamics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 Power</a:t>
            </a:r>
            <a:endParaRPr sz="2400">
              <a:latin typeface="Arial"/>
              <a:cs typeface="Arial"/>
            </a:endParaRPr>
          </a:p>
          <a:p>
            <a:pPr marL="1809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80975" algn="l"/>
              </a:tabLst>
            </a:pP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Styles of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Governance: 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Ayub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Nawaz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Sharif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75"/>
              </a:spcBef>
            </a:pPr>
            <a:r>
              <a:rPr sz="2000" spc="5" dirty="0">
                <a:solidFill>
                  <a:srgbClr val="92A199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731138"/>
            <a:ext cx="216090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5" dirty="0">
                <a:latin typeface="Arial"/>
                <a:cs typeface="Arial"/>
              </a:rPr>
              <a:t>Rea</a:t>
            </a:r>
            <a:r>
              <a:rPr b="1" spc="-105" dirty="0">
                <a:latin typeface="Arial"/>
                <a:cs typeface="Arial"/>
              </a:rPr>
              <a:t>ding</a:t>
            </a:r>
            <a:r>
              <a:rPr b="1" spc="-5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975" y="2942272"/>
            <a:ext cx="10518775" cy="273812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93675" marR="97155" indent="-180975">
              <a:lnSpc>
                <a:spcPct val="101699"/>
              </a:lnSpc>
              <a:spcBef>
                <a:spcPts val="5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Akbar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Zaidi,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State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Democracy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Pakistan: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politics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Democracy  and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Good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2400" spc="49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Pakistan(pildat:2009)</a:t>
            </a:r>
            <a:endParaRPr sz="2400">
              <a:latin typeface="Arial"/>
              <a:cs typeface="Arial"/>
            </a:endParaRPr>
          </a:p>
          <a:p>
            <a:pPr marL="193675" marR="5080" indent="-180975">
              <a:lnSpc>
                <a:spcPct val="100400"/>
              </a:lnSpc>
              <a:spcBef>
                <a:spcPts val="56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9253855" algn="l"/>
              </a:tabLst>
            </a:pP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Adel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M.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Abdellatif,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Good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its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Relationship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Democracy and 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Economic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Development, 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Global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Forum </a:t>
            </a:r>
            <a:r>
              <a:rPr sz="2400" spc="-90" dirty="0">
                <a:solidFill>
                  <a:srgbClr val="292934"/>
                </a:solidFill>
                <a:latin typeface="Arial"/>
                <a:cs typeface="Arial"/>
              </a:rPr>
              <a:t>111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on</a:t>
            </a:r>
            <a:r>
              <a:rPr sz="2400" spc="1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Fighting</a:t>
            </a:r>
            <a:r>
              <a:rPr sz="2400" spc="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Corruption	and 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safeguarding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integrity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Seol,</a:t>
            </a:r>
            <a:r>
              <a:rPr sz="2400" spc="45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2003</a:t>
            </a:r>
            <a:endParaRPr sz="2400">
              <a:latin typeface="Arial"/>
              <a:cs typeface="Arial"/>
            </a:endParaRPr>
          </a:p>
          <a:p>
            <a:pPr marL="193675" indent="-180975">
              <a:lnSpc>
                <a:spcPts val="2865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Hussain,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M.,Hussain.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A.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“Pakistan—Problems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Governance,”</a:t>
            </a:r>
            <a:r>
              <a:rPr sz="2400" spc="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Vanguard,</a:t>
            </a:r>
            <a:endParaRPr sz="2400">
              <a:latin typeface="Arial"/>
              <a:cs typeface="Arial"/>
            </a:endParaRPr>
          </a:p>
          <a:p>
            <a:pPr marL="193675">
              <a:lnSpc>
                <a:spcPts val="2865"/>
              </a:lnSpc>
            </a:pP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1993.</a:t>
            </a:r>
            <a:r>
              <a:rPr sz="2400" spc="-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292934"/>
                </a:solidFill>
                <a:latin typeface="Arial"/>
                <a:cs typeface="Arial"/>
              </a:rPr>
              <a:t>121-159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625599"/>
            <a:ext cx="3562350" cy="3692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3333"/>
              <a:buFont typeface="Arial"/>
              <a:buChar char="•"/>
              <a:tabLst>
                <a:tab pos="193675" algn="l"/>
              </a:tabLst>
            </a:pPr>
            <a:r>
              <a:rPr sz="2400" b="1" spc="-15" dirty="0">
                <a:solidFill>
                  <a:srgbClr val="292934"/>
                </a:solidFill>
                <a:latin typeface="Arial"/>
                <a:cs typeface="Arial"/>
              </a:rPr>
              <a:t>Governance</a:t>
            </a:r>
            <a:r>
              <a:rPr sz="2400" b="1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b="1" spc="10" dirty="0">
                <a:solidFill>
                  <a:srgbClr val="292934"/>
                </a:solidFill>
                <a:latin typeface="Arial"/>
                <a:cs typeface="Arial"/>
              </a:rPr>
              <a:t>Theories: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2A199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74650" lvl="1" indent="-181610">
              <a:lnSpc>
                <a:spcPts val="2865"/>
              </a:lnSpc>
              <a:buChar char="·"/>
              <a:tabLst>
                <a:tab pos="375285" algn="l"/>
              </a:tabLst>
            </a:pP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Communitarianism</a:t>
            </a:r>
            <a:endParaRPr sz="2400">
              <a:latin typeface="Arial"/>
              <a:cs typeface="Arial"/>
            </a:endParaRPr>
          </a:p>
          <a:p>
            <a:pPr marL="374650" lvl="1" indent="-181610">
              <a:lnSpc>
                <a:spcPts val="2865"/>
              </a:lnSpc>
              <a:buChar char="·"/>
              <a:tabLst>
                <a:tab pos="375285" algn="l"/>
              </a:tabLst>
            </a:pP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Decentered</a:t>
            </a:r>
            <a:r>
              <a:rPr sz="2400" spc="1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Theory</a:t>
            </a:r>
            <a:endParaRPr sz="2400">
              <a:latin typeface="Arial"/>
              <a:cs typeface="Arial"/>
            </a:endParaRPr>
          </a:p>
          <a:p>
            <a:pPr marL="374015" lvl="1" indent="-180975">
              <a:lnSpc>
                <a:spcPts val="2865"/>
              </a:lnSpc>
              <a:spcBef>
                <a:spcPts val="50"/>
              </a:spcBef>
              <a:buChar char="·"/>
              <a:tabLst>
                <a:tab pos="374650" algn="l"/>
              </a:tabLst>
            </a:pP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Libertarian</a:t>
            </a:r>
            <a:r>
              <a:rPr sz="2400" spc="22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Socialism</a:t>
            </a:r>
            <a:endParaRPr sz="2400">
              <a:latin typeface="Arial"/>
              <a:cs typeface="Arial"/>
            </a:endParaRPr>
          </a:p>
          <a:p>
            <a:pPr marL="374015" lvl="1" indent="-180975">
              <a:lnSpc>
                <a:spcPts val="2865"/>
              </a:lnSpc>
              <a:buChar char="·"/>
              <a:tabLst>
                <a:tab pos="374650" algn="l"/>
              </a:tabLst>
            </a:pP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Institutionalism</a:t>
            </a:r>
            <a:endParaRPr sz="2400">
              <a:latin typeface="Arial"/>
              <a:cs typeface="Arial"/>
            </a:endParaRPr>
          </a:p>
          <a:p>
            <a:pPr marL="374015" lvl="1" indent="-180975">
              <a:lnSpc>
                <a:spcPts val="2870"/>
              </a:lnSpc>
              <a:spcBef>
                <a:spcPts val="50"/>
              </a:spcBef>
              <a:buChar char="·"/>
              <a:tabLst>
                <a:tab pos="374650" algn="l"/>
              </a:tabLst>
            </a:pP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Marxism</a:t>
            </a:r>
            <a:endParaRPr sz="2400">
              <a:latin typeface="Arial"/>
              <a:cs typeface="Arial"/>
            </a:endParaRPr>
          </a:p>
          <a:p>
            <a:pPr marL="374650" lvl="1" indent="-181610">
              <a:lnSpc>
                <a:spcPts val="2855"/>
              </a:lnSpc>
              <a:buChar char="·"/>
              <a:tabLst>
                <a:tab pos="375285" algn="l"/>
              </a:tabLst>
            </a:pP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Neoliberalism</a:t>
            </a:r>
            <a:endParaRPr sz="2400">
              <a:latin typeface="Arial"/>
              <a:cs typeface="Arial"/>
            </a:endParaRPr>
          </a:p>
          <a:p>
            <a:pPr marL="374015" lvl="1" indent="-180975">
              <a:lnSpc>
                <a:spcPts val="2865"/>
              </a:lnSpc>
              <a:buChar char="·"/>
              <a:tabLst>
                <a:tab pos="374650" algn="l"/>
              </a:tabLst>
            </a:pP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Rational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Choice</a:t>
            </a:r>
            <a:r>
              <a:rPr sz="2400" spc="2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Theory</a:t>
            </a:r>
            <a:endParaRPr sz="2400">
              <a:latin typeface="Arial"/>
              <a:cs typeface="Arial"/>
            </a:endParaRPr>
          </a:p>
          <a:p>
            <a:pPr marL="374015" lvl="1" indent="-180975">
              <a:lnSpc>
                <a:spcPct val="100000"/>
              </a:lnSpc>
              <a:spcBef>
                <a:spcPts val="50"/>
              </a:spcBef>
              <a:buChar char="·"/>
              <a:tabLst>
                <a:tab pos="374650" algn="l"/>
              </a:tabLst>
            </a:pP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Regulation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566275"/>
            <a:ext cx="10813415" cy="471932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-35" dirty="0">
                <a:solidFill>
                  <a:srgbClr val="292934"/>
                </a:solidFill>
                <a:latin typeface="Arial"/>
                <a:cs typeface="Arial"/>
              </a:rPr>
              <a:t>If </a:t>
            </a:r>
            <a:r>
              <a:rPr sz="2150" spc="-15" dirty="0">
                <a:solidFill>
                  <a:srgbClr val="292934"/>
                </a:solidFill>
                <a:latin typeface="Arial"/>
                <a:cs typeface="Arial"/>
              </a:rPr>
              <a:t>Max </a:t>
            </a:r>
            <a:r>
              <a:rPr sz="2150" spc="30" dirty="0">
                <a:solidFill>
                  <a:srgbClr val="292934"/>
                </a:solidFill>
                <a:latin typeface="Arial"/>
                <a:cs typeface="Arial"/>
              </a:rPr>
              <a:t>Weber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150" spc="30" dirty="0">
                <a:solidFill>
                  <a:srgbClr val="292934"/>
                </a:solidFill>
                <a:latin typeface="Arial"/>
                <a:cs typeface="Arial"/>
              </a:rPr>
              <a:t>Woodrow </a:t>
            </a:r>
            <a:r>
              <a:rPr sz="2150" spc="45" dirty="0">
                <a:solidFill>
                  <a:srgbClr val="292934"/>
                </a:solidFill>
                <a:latin typeface="Arial"/>
                <a:cs typeface="Arial"/>
              </a:rPr>
              <a:t>Wilson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were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suddenly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appear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on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landscape</a:t>
            </a:r>
            <a:r>
              <a:rPr sz="2150" spc="-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endParaRPr sz="215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modern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public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administration,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normative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theories </a:t>
            </a:r>
            <a:r>
              <a:rPr sz="2150" spc="25" dirty="0">
                <a:solidFill>
                  <a:srgbClr val="292934"/>
                </a:solidFill>
                <a:latin typeface="Arial"/>
                <a:cs typeface="Arial"/>
              </a:rPr>
              <a:t>in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hand,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it </a:t>
            </a:r>
            <a:r>
              <a:rPr sz="2150" spc="2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likely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they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would</a:t>
            </a:r>
            <a:r>
              <a:rPr sz="2150" spc="4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be</a:t>
            </a:r>
            <a:endParaRPr sz="215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unable to recognize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field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of governance. </a:t>
            </a:r>
            <a:r>
              <a:rPr sz="2150" spc="40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comprehensive,</a:t>
            </a:r>
            <a:r>
              <a:rPr sz="2150" spc="17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functionally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uniform,</a:t>
            </a:r>
            <a:endParaRPr sz="215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hierarchical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organizations </a:t>
            </a:r>
            <a:r>
              <a:rPr sz="2150" spc="-5" dirty="0">
                <a:solidFill>
                  <a:srgbClr val="292934"/>
                </a:solidFill>
                <a:latin typeface="Arial"/>
                <a:cs typeface="Arial"/>
              </a:rPr>
              <a:t>governed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by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strong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leaders who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are</a:t>
            </a:r>
            <a:r>
              <a:rPr sz="215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150" spc="25" dirty="0">
                <a:solidFill>
                  <a:srgbClr val="292934"/>
                </a:solidFill>
                <a:latin typeface="Arial"/>
                <a:cs typeface="Arial"/>
              </a:rPr>
              <a:t>democratically</a:t>
            </a:r>
            <a:endParaRPr sz="215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responsible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150" spc="-5" dirty="0">
                <a:solidFill>
                  <a:srgbClr val="292934"/>
                </a:solidFill>
                <a:latin typeface="Arial"/>
                <a:cs typeface="Arial"/>
              </a:rPr>
              <a:t>staffed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by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neutrally competent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civil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servants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who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deliver</a:t>
            </a:r>
            <a:r>
              <a:rPr sz="2150" spc="3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services to</a:t>
            </a:r>
            <a:endParaRPr sz="2150">
              <a:latin typeface="Arial"/>
              <a:cs typeface="Arial"/>
            </a:endParaRPr>
          </a:p>
          <a:p>
            <a:pPr marL="193675" marR="312420" indent="-180975">
              <a:lnSpc>
                <a:spcPct val="101899"/>
              </a:lnSpc>
              <a:spcBef>
                <a:spcPts val="600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citizens –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150" spc="-15" dirty="0">
                <a:solidFill>
                  <a:srgbClr val="292934"/>
                </a:solidFill>
                <a:latin typeface="Arial"/>
                <a:cs typeface="Arial"/>
              </a:rPr>
              <a:t>extent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they </a:t>
            </a:r>
            <a:r>
              <a:rPr sz="2150" spc="-25" dirty="0">
                <a:solidFill>
                  <a:srgbClr val="292934"/>
                </a:solidFill>
                <a:latin typeface="Arial"/>
                <a:cs typeface="Arial"/>
              </a:rPr>
              <a:t>ever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existed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–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are long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gone. </a:t>
            </a:r>
            <a:r>
              <a:rPr sz="2150" spc="30" dirty="0">
                <a:solidFill>
                  <a:srgbClr val="292934"/>
                </a:solidFill>
                <a:latin typeface="Arial"/>
                <a:cs typeface="Arial"/>
              </a:rPr>
              <a:t>They </a:t>
            </a:r>
            <a:r>
              <a:rPr sz="2150" spc="-25" dirty="0">
                <a:solidFill>
                  <a:srgbClr val="292934"/>
                </a:solidFill>
                <a:latin typeface="Arial"/>
                <a:cs typeface="Arial"/>
              </a:rPr>
              <a:t>have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been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replaced 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by</a:t>
            </a:r>
            <a:endParaRPr sz="2150">
              <a:latin typeface="Arial"/>
              <a:cs typeface="Arial"/>
            </a:endParaRPr>
          </a:p>
          <a:p>
            <a:pPr marL="193675" marR="577850" indent="-180975">
              <a:lnSpc>
                <a:spcPct val="101899"/>
              </a:lnSpc>
              <a:spcBef>
                <a:spcPts val="52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an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‘organizational society’ </a:t>
            </a:r>
            <a:r>
              <a:rPr sz="2150" spc="25" dirty="0">
                <a:solidFill>
                  <a:srgbClr val="292934"/>
                </a:solidFill>
                <a:latin typeface="Arial"/>
                <a:cs typeface="Arial"/>
              </a:rPr>
              <a:t>in which many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important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services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are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provided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through  </a:t>
            </a:r>
            <a:r>
              <a:rPr sz="2150" spc="25" dirty="0">
                <a:solidFill>
                  <a:srgbClr val="292934"/>
                </a:solidFill>
                <a:latin typeface="Arial"/>
                <a:cs typeface="Arial"/>
              </a:rPr>
              <a:t>multi</a:t>
            </a:r>
            <a:endParaRPr sz="215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650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organizational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programs. </a:t>
            </a:r>
            <a:r>
              <a:rPr sz="2150" spc="35" dirty="0">
                <a:solidFill>
                  <a:srgbClr val="292934"/>
                </a:solidFill>
                <a:latin typeface="Arial"/>
                <a:cs typeface="Arial"/>
              </a:rPr>
              <a:t>These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programs </a:t>
            </a:r>
            <a:r>
              <a:rPr sz="2150" spc="10" dirty="0">
                <a:solidFill>
                  <a:srgbClr val="292934"/>
                </a:solidFill>
                <a:latin typeface="Arial"/>
                <a:cs typeface="Arial"/>
              </a:rPr>
              <a:t>are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essentially </a:t>
            </a: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“interconnected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clusters</a:t>
            </a:r>
            <a:r>
              <a:rPr sz="2150" spc="28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endParaRPr sz="215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570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35" dirty="0">
                <a:solidFill>
                  <a:srgbClr val="292934"/>
                </a:solidFill>
                <a:latin typeface="Arial"/>
                <a:cs typeface="Arial"/>
              </a:rPr>
              <a:t>firms,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governments, and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associations </a:t>
            </a:r>
            <a:r>
              <a:rPr sz="2150" spc="25" dirty="0">
                <a:solidFill>
                  <a:srgbClr val="292934"/>
                </a:solidFill>
                <a:latin typeface="Arial"/>
                <a:cs typeface="Arial"/>
              </a:rPr>
              <a:t>which </a:t>
            </a:r>
            <a:r>
              <a:rPr sz="2150" spc="35" dirty="0">
                <a:solidFill>
                  <a:srgbClr val="292934"/>
                </a:solidFill>
                <a:latin typeface="Arial"/>
                <a:cs typeface="Arial"/>
              </a:rPr>
              <a:t>come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together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within </a:t>
            </a:r>
            <a:r>
              <a:rPr sz="2150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framework</a:t>
            </a:r>
            <a:r>
              <a:rPr sz="2150" spc="-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of</a:t>
            </a:r>
            <a:endParaRPr sz="215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6046"/>
              <a:buChar char="•"/>
              <a:tabLst>
                <a:tab pos="193675" algn="l"/>
              </a:tabLst>
            </a:pPr>
            <a:r>
              <a:rPr sz="2150" spc="15" dirty="0">
                <a:solidFill>
                  <a:srgbClr val="292934"/>
                </a:solidFill>
                <a:latin typeface="Arial"/>
                <a:cs typeface="Arial"/>
              </a:rPr>
              <a:t>these </a:t>
            </a:r>
            <a:r>
              <a:rPr sz="2150" spc="20" dirty="0">
                <a:solidFill>
                  <a:srgbClr val="292934"/>
                </a:solidFill>
                <a:latin typeface="Arial"/>
                <a:cs typeface="Arial"/>
              </a:rPr>
              <a:t>programs” (Hjern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150" spc="-10" dirty="0">
                <a:solidFill>
                  <a:srgbClr val="292934"/>
                </a:solidFill>
                <a:latin typeface="Arial"/>
                <a:cs typeface="Arial"/>
              </a:rPr>
              <a:t>Porter,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1981, pp.</a:t>
            </a:r>
            <a:r>
              <a:rPr sz="2150" spc="46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150" spc="5" dirty="0">
                <a:solidFill>
                  <a:srgbClr val="292934"/>
                </a:solidFill>
                <a:latin typeface="Arial"/>
                <a:cs typeface="Arial"/>
              </a:rPr>
              <a:t>212-213).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503169"/>
            <a:ext cx="10824845" cy="2595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5080" indent="-180975" algn="just">
              <a:lnSpc>
                <a:spcPct val="1004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In this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complex,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devolved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mode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service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delivery,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unit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analysis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for 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some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students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policy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implementation is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network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nonprofit 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organizations, private </a:t>
            </a:r>
            <a:r>
              <a:rPr sz="2400" spc="20" dirty="0">
                <a:solidFill>
                  <a:srgbClr val="292934"/>
                </a:solidFill>
                <a:latin typeface="Arial"/>
                <a:cs typeface="Arial"/>
              </a:rPr>
              <a:t>firms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governments.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As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Milward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Provan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note,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 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policy arenas such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as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health, mental,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welfare, "...joint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production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and 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having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several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degrees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separation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between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source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30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user </a:t>
            </a:r>
            <a:r>
              <a:rPr sz="2400" spc="-60" dirty="0">
                <a:solidFill>
                  <a:srgbClr val="292934"/>
                </a:solidFill>
                <a:latin typeface="Arial"/>
                <a:cs typeface="Arial"/>
              </a:rPr>
              <a:t>of 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government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funds...combine </a:t>
            </a:r>
            <a:r>
              <a:rPr sz="2400" spc="40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ensure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markets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will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not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work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that  networks are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only alternative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collective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action"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(2000,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p.</a:t>
            </a:r>
            <a:r>
              <a:rPr sz="2400" spc="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243).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2503169"/>
            <a:ext cx="10728960" cy="2223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3675" marR="5080" indent="-180975">
              <a:lnSpc>
                <a:spcPct val="100400"/>
              </a:lnSpc>
              <a:spcBef>
                <a:spcPts val="9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These implementation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structures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operate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within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notion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about 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which a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surprising 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level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consensus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has 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been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reached.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There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pervasive, 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shared,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perception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governance as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topic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far 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broader</a:t>
            </a:r>
            <a:r>
              <a:rPr sz="2400" spc="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than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‘government’;</a:t>
            </a:r>
            <a:endParaRPr sz="2400">
              <a:latin typeface="Arial"/>
              <a:cs typeface="Arial"/>
            </a:endParaRPr>
          </a:p>
          <a:p>
            <a:pPr marL="193675" marR="671195">
              <a:lnSpc>
                <a:spcPts val="2930"/>
              </a:lnSpc>
              <a:spcBef>
                <a:spcPts val="30"/>
              </a:spcBef>
            </a:pP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approach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seen as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“new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process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governing, or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changed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condition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ordered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rule;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or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new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method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by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which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society</a:t>
            </a:r>
            <a:r>
              <a:rPr sz="2400" spc="509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193675">
              <a:lnSpc>
                <a:spcPts val="2745"/>
              </a:lnSpc>
            </a:pP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governed”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(Stoker,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1998,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p.</a:t>
            </a:r>
            <a:r>
              <a:rPr sz="2400" spc="-13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17).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702246"/>
            <a:ext cx="1039304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55" dirty="0"/>
              <a:t>New </a:t>
            </a:r>
            <a:r>
              <a:rPr sz="3950" spc="-105" dirty="0"/>
              <a:t>Public </a:t>
            </a:r>
            <a:r>
              <a:rPr sz="3950" spc="-95" dirty="0"/>
              <a:t>Management </a:t>
            </a:r>
            <a:r>
              <a:rPr sz="3950" spc="-70" dirty="0"/>
              <a:t>(NPM) </a:t>
            </a:r>
            <a:r>
              <a:rPr sz="3950" spc="-35" dirty="0"/>
              <a:t>Vs</a:t>
            </a:r>
            <a:r>
              <a:rPr sz="3950" spc="25" dirty="0"/>
              <a:t> </a:t>
            </a:r>
            <a:r>
              <a:rPr sz="3950" spc="-85" dirty="0"/>
              <a:t>Governance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688975" y="2503169"/>
            <a:ext cx="10761980" cy="3549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marR="5080" indent="-18097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6492875" algn="l"/>
                <a:tab pos="7910830" algn="l"/>
              </a:tabLst>
            </a:pPr>
            <a:r>
              <a:rPr sz="2400" spc="25" dirty="0">
                <a:solidFill>
                  <a:srgbClr val="292934"/>
                </a:solidFill>
                <a:latin typeface="Arial"/>
                <a:cs typeface="Arial"/>
              </a:rPr>
              <a:t>While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some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use the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terms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interchangeably</a:t>
            </a:r>
            <a:r>
              <a:rPr sz="2400" spc="22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(for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292934"/>
                </a:solidFill>
                <a:latin typeface="Arial"/>
                <a:cs typeface="Arial"/>
              </a:rPr>
              <a:t>example,	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Hood,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1991),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most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research makes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distinctions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between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two.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Essentially,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political 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theory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while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NPM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sz="2400" spc="-19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an</a:t>
            </a:r>
            <a:r>
              <a:rPr sz="2400" spc="2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organizational	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theory (Peters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Pierre, 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1998).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92A199"/>
              </a:buClr>
              <a:buFont typeface="Arial"/>
              <a:buChar char="•"/>
            </a:pPr>
            <a:endParaRPr sz="3550"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…is more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than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new set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managerial</a:t>
            </a:r>
            <a:r>
              <a:rPr sz="2400" spc="7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tools.</a:t>
            </a:r>
            <a:endParaRPr sz="2400">
              <a:latin typeface="Arial"/>
              <a:cs typeface="Arial"/>
            </a:endParaRPr>
          </a:p>
          <a:p>
            <a:pPr marL="193675" marR="114935" indent="-180975">
              <a:lnSpc>
                <a:spcPct val="100400"/>
              </a:lnSpc>
              <a:spcBef>
                <a:spcPts val="56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ultimately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concerned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with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creating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conditions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ordered 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rule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collective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action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(Stoker,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1998;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Peters and Pierre,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1998;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Milward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Provan,</a:t>
            </a:r>
            <a:r>
              <a:rPr sz="2400" spc="15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2000).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1553336"/>
            <a:ext cx="10709910" cy="28111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3675" indent="-18097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Corruption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‘proof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pudding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indicator’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good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governance</a:t>
            </a:r>
            <a:r>
              <a:rPr sz="2400" spc="515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paradigm.</a:t>
            </a:r>
            <a:endParaRPr sz="2400">
              <a:latin typeface="Arial"/>
              <a:cs typeface="Arial"/>
            </a:endParaRPr>
          </a:p>
          <a:p>
            <a:pPr marL="193675" marR="158750" indent="-18097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Corruption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often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described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as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‘low-risk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high-profit’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act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indulge </a:t>
            </a:r>
            <a:r>
              <a:rPr sz="2400" spc="15" dirty="0">
                <a:solidFill>
                  <a:srgbClr val="292934"/>
                </a:solidFill>
                <a:latin typeface="Arial"/>
                <a:cs typeface="Arial"/>
              </a:rPr>
              <a:t>in- 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Judicial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system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slow- corruption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not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easily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checked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and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guilty 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punished.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conviction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rate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India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has </a:t>
            </a:r>
            <a:r>
              <a:rPr sz="2400" spc="-40" dirty="0">
                <a:solidFill>
                  <a:srgbClr val="292934"/>
                </a:solidFill>
                <a:latin typeface="Arial"/>
                <a:cs typeface="Arial"/>
              </a:rPr>
              <a:t>never </a:t>
            </a:r>
            <a:r>
              <a:rPr sz="2400" spc="-45" dirty="0">
                <a:solidFill>
                  <a:srgbClr val="292934"/>
                </a:solidFill>
                <a:latin typeface="Arial"/>
                <a:cs typeface="Arial"/>
              </a:rPr>
              <a:t>been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10%.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This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phenomena 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is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one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contributing factor </a:t>
            </a:r>
            <a:r>
              <a:rPr sz="2400" spc="5" dirty="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sustaining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perceptions </a:t>
            </a:r>
            <a:r>
              <a:rPr sz="2400" spc="-35" dirty="0">
                <a:solidFill>
                  <a:srgbClr val="292934"/>
                </a:solidFill>
                <a:latin typeface="Arial"/>
                <a:cs typeface="Arial"/>
              </a:rPr>
              <a:t>about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corruption.</a:t>
            </a:r>
            <a:endParaRPr sz="2400">
              <a:latin typeface="Arial"/>
              <a:cs typeface="Arial"/>
            </a:endParaRPr>
          </a:p>
          <a:p>
            <a:pPr marL="193675" marR="5080" indent="-180975">
              <a:lnSpc>
                <a:spcPct val="101699"/>
              </a:lnSpc>
              <a:spcBef>
                <a:spcPts val="52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Governance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has </a:t>
            </a:r>
            <a:r>
              <a:rPr sz="2400" spc="-30" dirty="0">
                <a:solidFill>
                  <a:srgbClr val="292934"/>
                </a:solidFill>
                <a:latin typeface="Arial"/>
                <a:cs typeface="Arial"/>
              </a:rPr>
              <a:t>become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system </a:t>
            </a:r>
            <a:r>
              <a:rPr sz="2400" spc="-10" dirty="0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sz="2400" spc="-25" dirty="0">
                <a:solidFill>
                  <a:srgbClr val="292934"/>
                </a:solidFill>
                <a:latin typeface="Arial"/>
                <a:cs typeface="Arial"/>
              </a:rPr>
              <a:t>encourages public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servants </a:t>
            </a:r>
            <a:r>
              <a:rPr sz="2400" dirty="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sz="2400" spc="-20" dirty="0">
                <a:solidFill>
                  <a:srgbClr val="292934"/>
                </a:solidFill>
                <a:latin typeface="Arial"/>
                <a:cs typeface="Arial"/>
              </a:rPr>
              <a:t>indulge  </a:t>
            </a:r>
            <a:r>
              <a:rPr sz="2400" spc="-5" dirty="0">
                <a:solidFill>
                  <a:srgbClr val="292934"/>
                </a:solidFill>
                <a:latin typeface="Arial"/>
                <a:cs typeface="Arial"/>
              </a:rPr>
              <a:t>in</a:t>
            </a:r>
            <a:r>
              <a:rPr sz="2400" spc="10" dirty="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Arial"/>
                <a:cs typeface="Arial"/>
              </a:rPr>
              <a:t>corruption.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05342"/>
            <a:ext cx="99060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realm of politics is restricted to state actors who are consciously  motivated by ideological beliefs, and who seek to advance them through  membership of a formal organization	such as a political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organization.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institutions of the state (the apparatus of the government,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courts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 police, the army, the society-security system and so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forth)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regarded as  “public” in the sense that they are responsible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collective organization	of  the community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life.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Moreover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 they are funded at the public’s expense,	out of  taxation.</a:t>
            </a:r>
          </a:p>
        </p:txBody>
      </p:sp>
    </p:spTree>
    <p:extLst>
      <p:ext uri="{BB962C8B-B14F-4D97-AF65-F5344CB8AC3E}">
        <p14:creationId xmlns:p14="http://schemas.microsoft.com/office/powerpoint/2010/main" val="28482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066800"/>
            <a:ext cx="10880725" cy="38606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5" marR="5080" indent="-180975" algn="just">
              <a:spcBef>
                <a:spcPts val="10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contrast,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civil society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consists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Raymund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Burke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called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little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platoons,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family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kinship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groups,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private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businesses,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trade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unions,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clubs,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community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groups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private 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they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up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funded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individual</a:t>
            </a:r>
            <a:r>
              <a:rPr sz="2400" spc="5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28575" indent="-180975" algn="just">
              <a:spcBef>
                <a:spcPts val="56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Since,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doesn’t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decide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civil society and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private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sectors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play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vital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role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community,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thus, 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conception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word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“governance”</a:t>
            </a:r>
            <a:r>
              <a:rPr sz="2400" spc="35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emerge.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173990" indent="-180975" algn="just">
              <a:spcBef>
                <a:spcPts val="56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4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broader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term than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government.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its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widest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sense,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refers  to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ways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life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coordinated.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Government can 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therefore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 seen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(Heywood,</a:t>
            </a:r>
            <a:r>
              <a:rPr sz="2400" spc="5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1997)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4" y="574677"/>
            <a:ext cx="3502025" cy="624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105" dirty="0" smtClean="0">
                <a:latin typeface="Times New Roman" pitchFamily="18" charset="0"/>
                <a:cs typeface="Times New Roman" pitchFamily="18" charset="0"/>
              </a:rPr>
              <a:t>Definiti</a:t>
            </a:r>
            <a:r>
              <a:rPr lang="en-US" sz="3950" spc="-10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3950" spc="-105" dirty="0" smtClean="0">
                <a:latin typeface="Times New Roman" pitchFamily="18" charset="0"/>
                <a:cs typeface="Times New Roman" pitchFamily="18" charset="0"/>
              </a:rPr>
              <a:t>ns</a:t>
            </a:r>
            <a:endParaRPr sz="39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1752601"/>
            <a:ext cx="10436225" cy="3487493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3675" indent="-180975" algn="just">
              <a:lnSpc>
                <a:spcPct val="150000"/>
              </a:lnSpc>
              <a:spcBef>
                <a:spcPts val="67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decisions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sz="2400" spc="2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implemented.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193675" marR="5080" indent="-180975" algn="just">
              <a:lnSpc>
                <a:spcPct val="150000"/>
              </a:lnSpc>
              <a:spcBef>
                <a:spcPts val="565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Since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3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3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sz="2400" spc="-1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by 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spc="-2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decisions </a:t>
            </a:r>
            <a:r>
              <a:rPr sz="2400" spc="-1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2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implemented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focuses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formal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actors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involved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implementing 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decision; and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formal </a:t>
            </a:r>
            <a:r>
              <a:rPr sz="24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informal structures </a:t>
            </a:r>
            <a:r>
              <a:rPr sz="24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been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set </a:t>
            </a: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 </a:t>
            </a:r>
            <a:r>
              <a:rPr sz="24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place </a:t>
            </a:r>
            <a:r>
              <a:rPr sz="24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implement </a:t>
            </a:r>
            <a:r>
              <a:rPr sz="24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27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decisions.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975" y="609600"/>
            <a:ext cx="10690860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675" marR="5080" indent="-180975">
              <a:lnSpc>
                <a:spcPct val="150000"/>
              </a:lnSpc>
              <a:spcBef>
                <a:spcPts val="100"/>
              </a:spcBef>
              <a:buClr>
                <a:srgbClr val="92A199"/>
              </a:buClr>
              <a:buSzPct val="83333"/>
              <a:buChar char="•"/>
              <a:tabLst>
                <a:tab pos="193675" algn="l"/>
                <a:tab pos="6722109" algn="l"/>
              </a:tabLst>
            </a:pPr>
            <a:r>
              <a:rPr sz="24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sound </a:t>
            </a:r>
            <a:r>
              <a:rPr sz="32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exercise of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political,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economic, and </a:t>
            </a:r>
            <a:r>
              <a:rPr sz="32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administrative </a:t>
            </a:r>
            <a:r>
              <a:rPr sz="32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authority </a:t>
            </a:r>
            <a:r>
              <a:rPr sz="3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manage </a:t>
            </a:r>
            <a:r>
              <a:rPr sz="3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country’s </a:t>
            </a:r>
            <a:r>
              <a:rPr sz="32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sz="3200" spc="434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sz="32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development.	</a:t>
            </a:r>
            <a:r>
              <a:rPr sz="3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32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involves </a:t>
            </a:r>
            <a:r>
              <a:rPr sz="32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institutionalization </a:t>
            </a:r>
            <a:r>
              <a:rPr sz="32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sz="32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sz="3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32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citizens, 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institutions, 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organizations,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groups 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society </a:t>
            </a:r>
            <a:r>
              <a:rPr sz="32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articulate their interests, </a:t>
            </a:r>
            <a:r>
              <a:rPr sz="3200" spc="-3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sz="32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  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rights,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mediate </a:t>
            </a:r>
            <a:r>
              <a:rPr sz="3200" spc="-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32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differences </a:t>
            </a:r>
            <a:r>
              <a:rPr sz="3200" spc="-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in pursuit </a:t>
            </a:r>
            <a:r>
              <a:rPr sz="3200" spc="-3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3200" spc="-2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collective </a:t>
            </a:r>
            <a:r>
              <a:rPr sz="3200" spc="-4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sz="32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“(Country  </a:t>
            </a:r>
            <a:r>
              <a:rPr sz="3200" spc="-2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Governance </a:t>
            </a:r>
            <a:r>
              <a:rPr sz="3200" spc="-1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sz="3200" spc="195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1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2005).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2772</Words>
  <Application>Microsoft Office PowerPoint</Application>
  <PresentationFormat>Custom</PresentationFormat>
  <Paragraphs>218</Paragraphs>
  <Slides>59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Concourse</vt:lpstr>
      <vt:lpstr>Issues of Good Governance and Democracy in Pakistan</vt:lpstr>
      <vt:lpstr>PowerPoint Presentation</vt:lpstr>
      <vt:lpstr>Governance and Democracy</vt:lpstr>
      <vt:lpstr>PowerPoint Presentation</vt:lpstr>
      <vt:lpstr>THE CONCEPT OF              GOVERNANCE</vt:lpstr>
      <vt:lpstr>PowerPoint Presentation</vt:lpstr>
      <vt:lpstr>PowerPoint Presentation</vt:lpstr>
      <vt:lpstr>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Features of Good Governance</vt:lpstr>
      <vt:lpstr>UNDP Principles of Good Governance</vt:lpstr>
      <vt:lpstr>Direction</vt:lpstr>
      <vt:lpstr>Performance</vt:lpstr>
      <vt:lpstr>PowerPoint Presentation</vt:lpstr>
      <vt:lpstr>Fairness</vt:lpstr>
      <vt:lpstr>Principles of Good Governance   (EU)</vt:lpstr>
      <vt:lpstr>Elements of Good Governance(WB)</vt:lpstr>
      <vt:lpstr>Elements of Good Governance (ADB)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Control vs.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Brainstorming</vt:lpstr>
      <vt:lpstr>                Brainstorming</vt:lpstr>
      <vt:lpstr>PowerPoint Presentation</vt:lpstr>
      <vt:lpstr>PowerPoint Presentation</vt:lpstr>
      <vt:lpstr>PowerPoint Presentation</vt:lpstr>
      <vt:lpstr>                                Who are the Key Actors in Governance?</vt:lpstr>
      <vt:lpstr>PowerPoint Presentation</vt:lpstr>
      <vt:lpstr>PowerPoint Presentation</vt:lpstr>
      <vt:lpstr>Readings:</vt:lpstr>
      <vt:lpstr>PowerPoint Presentation</vt:lpstr>
      <vt:lpstr>PowerPoint Presentation</vt:lpstr>
      <vt:lpstr>PowerPoint Presentation</vt:lpstr>
      <vt:lpstr>PowerPoint Presentation</vt:lpstr>
      <vt:lpstr>New Public Management (NPM) Vs Governance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AND  DEMOCRACY</dc:title>
  <dc:creator>toshiba</dc:creator>
  <cp:lastModifiedBy>toshiba</cp:lastModifiedBy>
  <cp:revision>87</cp:revision>
  <dcterms:created xsi:type="dcterms:W3CDTF">2020-03-01T05:50:36Z</dcterms:created>
  <dcterms:modified xsi:type="dcterms:W3CDTF">2020-09-22T04:57:48Z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LastSaved">
    <vt:filetime>2020-03-01T00:00:00Z</vt:filetime>
  </property>
</Properties>
</file>